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4290884846175799E-3"/>
          <c:y val="0.129867256637168"/>
          <c:w val="0.81083912753595599"/>
          <c:h val="0.848451327433628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6D5FF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Категория 2</c:v>
                </c:pt>
                <c:pt idx="1">
                  <c:v>Категория 3</c:v>
                </c:pt>
                <c:pt idx="2">
                  <c:v>Категория 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60</c:v>
                </c:pt>
                <c:pt idx="1">
                  <c:v>60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8"/>
        <c:axId val="129086144"/>
        <c:axId val="129086928"/>
      </c:barChart>
      <c:catAx>
        <c:axId val="1290861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086928"/>
        <c:crosses val="autoZero"/>
        <c:auto val="1"/>
        <c:lblAlgn val="ctr"/>
        <c:lblOffset val="100"/>
        <c:noMultiLvlLbl val="0"/>
      </c:catAx>
      <c:valAx>
        <c:axId val="129086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086144"/>
        <c:crosses val="autoZero"/>
        <c:crossBetween val="between"/>
      </c:valAx>
      <c:spPr>
        <a:noFill/>
        <a:ln w="25560">
          <a:noFill/>
        </a:ln>
      </c:spPr>
    </c:plotArea>
    <c:plotVisOnly val="1"/>
    <c:dispBlanksAs val="gap"/>
    <c:showDLblsOverMax val="1"/>
  </c:chart>
  <c:spPr>
    <a:noFill/>
    <a:ln w="9360">
      <a:solidFill>
        <a:srgbClr val="D9D9D9"/>
      </a:solidFill>
      <a:round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6.5703147285347499E-2"/>
          <c:y val="3.5512510088781299E-2"/>
          <c:w val="0.82371398687838704"/>
          <c:h val="0.960990045735809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6D5FF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Категория 2</c:v>
                </c:pt>
                <c:pt idx="1">
                  <c:v>Категория 3</c:v>
                </c:pt>
                <c:pt idx="2">
                  <c:v>Категория 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233.7</c:v>
                </c:pt>
                <c:pt idx="1">
                  <c:v>250.9</c:v>
                </c:pt>
                <c:pt idx="2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axId val="129089280"/>
        <c:axId val="188013408"/>
      </c:barChart>
      <c:catAx>
        <c:axId val="129089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013408"/>
        <c:crosses val="autoZero"/>
        <c:auto val="1"/>
        <c:lblAlgn val="ctr"/>
        <c:lblOffset val="100"/>
        <c:noMultiLvlLbl val="0"/>
      </c:catAx>
      <c:valAx>
        <c:axId val="188013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089280"/>
        <c:crosses val="autoZero"/>
        <c:crossBetween val="between"/>
      </c:valAx>
      <c:spPr>
        <a:noFill/>
        <a:ln w="25560">
          <a:noFill/>
        </a:ln>
      </c:spPr>
    </c:plotArea>
    <c:plotVisOnly val="1"/>
    <c:dispBlanksAs val="gap"/>
    <c:showDLblsOverMax val="1"/>
  </c:chart>
  <c:spPr>
    <a:noFill/>
    <a:ln w="9360">
      <a:solidFill>
        <a:srgbClr val="D9D9D9"/>
      </a:solidFill>
      <a:round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51686298197926E-3"/>
          <c:y val="0.12041884816753901"/>
          <c:w val="0.82683982683982704"/>
          <c:h val="0.83682373472949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6D5FF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Категория 2</c:v>
                </c:pt>
                <c:pt idx="1">
                  <c:v>Категория 3</c:v>
                </c:pt>
                <c:pt idx="2">
                  <c:v>Категория 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896.8</c:v>
                </c:pt>
                <c:pt idx="1">
                  <c:v>971</c:v>
                </c:pt>
                <c:pt idx="2">
                  <c:v>1180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8"/>
        <c:axId val="188014192"/>
        <c:axId val="188014584"/>
      </c:barChart>
      <c:catAx>
        <c:axId val="188014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014584"/>
        <c:crosses val="autoZero"/>
        <c:auto val="1"/>
        <c:lblAlgn val="ctr"/>
        <c:lblOffset val="100"/>
        <c:noMultiLvlLbl val="0"/>
      </c:catAx>
      <c:valAx>
        <c:axId val="1880145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8014192"/>
        <c:crosses val="autoZero"/>
        <c:crossBetween val="between"/>
      </c:valAx>
      <c:spPr>
        <a:noFill/>
        <a:ln w="25560">
          <a:noFill/>
        </a:ln>
      </c:spPr>
    </c:plotArea>
    <c:plotVisOnly val="1"/>
    <c:dispBlanksAs val="gap"/>
    <c:showDLblsOverMax val="1"/>
  </c:chart>
  <c:spPr>
    <a:noFill/>
    <a:ln w="9360">
      <a:solidFill>
        <a:srgbClr val="D9D9D9"/>
      </a:solidFill>
      <a:round/>
    </a:ln>
  </c:spPr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1.2093836514643699E-2"/>
          <c:y val="9.71428571428571E-2"/>
          <c:w val="0.98703191024333403"/>
          <c:h val="0.864714285714285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Фед бюджет</c:v>
                </c:pt>
              </c:strCache>
            </c:strRef>
          </c:tx>
          <c:spPr>
            <a:solidFill>
              <a:srgbClr val="FFFFFF"/>
            </a:solidFill>
            <a:ln w="0">
              <a:noFill/>
              <a:beve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350</c:v>
                </c:pt>
                <c:pt idx="1">
                  <c:v>600</c:v>
                </c:pt>
                <c:pt idx="2">
                  <c:v>1505.3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Областной бюджет</c:v>
                </c:pt>
              </c:strCache>
            </c:strRef>
          </c:tx>
          <c:spPr>
            <a:solidFill>
              <a:srgbClr val="76D5FF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320</c:v>
                </c:pt>
                <c:pt idx="1">
                  <c:v>1200</c:v>
                </c:pt>
                <c:pt idx="2">
                  <c:v>938.2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8015368"/>
        <c:axId val="188015760"/>
      </c:barChart>
      <c:catAx>
        <c:axId val="1880153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015760"/>
        <c:crosses val="autoZero"/>
        <c:auto val="1"/>
        <c:lblAlgn val="ctr"/>
        <c:lblOffset val="100"/>
        <c:noMultiLvlLbl val="0"/>
      </c:catAx>
      <c:valAx>
        <c:axId val="188015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8015368"/>
        <c:crosses val="autoZero"/>
        <c:crossBetween val="between"/>
      </c:valAx>
      <c:spPr>
        <a:noFill/>
        <a:ln w="25560">
          <a:noFill/>
        </a:ln>
      </c:spPr>
    </c:plotArea>
    <c:plotVisOnly val="1"/>
    <c:dispBlanksAs val="gap"/>
    <c:showDLblsOverMax val="1"/>
  </c:chart>
  <c:spPr>
    <a:noFill/>
    <a:ln w="0">
      <a:noFill/>
    </a:ln>
  </c:spPr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6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65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66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67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A795E4EE-41F6-4906-9CB2-6E709E337F1B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35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5112" cy="3721100"/>
          </a:xfrm>
          <a:prstGeom prst="rect">
            <a:avLst/>
          </a:prstGeom>
          <a:ln w="0">
            <a:noFill/>
          </a:ln>
        </p:spPr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679680" y="4715280"/>
            <a:ext cx="5436000" cy="4464720"/>
          </a:xfrm>
          <a:prstGeom prst="rect">
            <a:avLst/>
          </a:prstGeom>
          <a:noFill/>
          <a:ln w="0">
            <a:noFill/>
          </a:ln>
        </p:spPr>
        <p:txBody>
          <a:bodyPr lIns="91800" tIns="0" rIns="91800" bIns="0"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sldNum" idx="17"/>
          </p:nvPr>
        </p:nvSpPr>
        <p:spPr>
          <a:xfrm>
            <a:off x="3850560" y="9428760"/>
            <a:ext cx="2943360" cy="494280"/>
          </a:xfrm>
          <a:prstGeom prst="rect">
            <a:avLst/>
          </a:prstGeom>
          <a:noFill/>
          <a:ln w="0">
            <a:noFill/>
          </a:ln>
        </p:spPr>
        <p:txBody>
          <a:bodyPr lIns="91800" tIns="0" rIns="91800" bIns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9E7F688-583D-4715-8683-00CCAB39A707}" type="slidenum">
              <a:rPr lang="ru-RU" sz="1200" b="0" strike="noStrike" spc="-1">
                <a:latin typeface="Times New Roman"/>
              </a:r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836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407A4B8-8142-438C-82AB-E723375F8D5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BF18032-3CE6-4181-A2E5-654E59C0493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82CC180-11CB-4051-98CE-89C3CD7896C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0421627-C824-4B67-AAAD-4501AFF6B9E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1C3AC0D-8345-48CE-96CB-C358E66B566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28560" y="145800"/>
            <a:ext cx="7884720" cy="579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E2472F4-7D49-4C21-BC1B-87A36671F27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3B956EE-4571-4B7D-9A82-188242270D2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BAAEEF9-94DD-4093-A02F-F9EC059F1E2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E14F4EA-94D2-4983-B96A-409C99FDD9B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E59F84E-58F9-46E9-85B7-BB4946A530B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AF041EE-5428-435A-B4B5-F556A1A8823C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E746778-98D9-40A7-A94E-CBCD71C241E3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DC18D73-B179-4353-81A2-96D704DAC89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BCFABB2-364D-4F97-8113-2AE716931FD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1ADAC3E-DFFB-4628-83D6-C3881C44C72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00A2C5-D4F7-4F32-9324-CD1BB900514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7D7A5B4-6558-4BA4-86AF-70B210973B4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628560" y="145800"/>
            <a:ext cx="7884720" cy="579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10A8F0B-CC8F-4A65-BE45-9A0E300AADD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08A0F4D-9E48-490E-9437-ADE46954833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6CEF693-85C6-4DDC-8918-BC81F86061C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839F0BD-F2C7-4725-BD54-B3F83D3651A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EDE09E1-B7C3-4094-B717-9F80E92795C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3F0CF00-5B75-4A50-B070-D298A728C2C6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1D3248D-685C-43A2-95B4-EBA6C2A5EEA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7742AF0-33D7-468E-B8C2-B768BD45ED5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4E92B65-32C2-4D0D-B1EE-E335E152390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FF8B18D-229F-479C-9A4C-4C3691B3FC3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9F5A4E8-0E58-47B2-8406-C97519FBF10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734B6D6-0348-4D3D-A3FB-8A1DBFEFE83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628560" y="145800"/>
            <a:ext cx="7884720" cy="579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039FDD6-3557-451F-8A6C-582EA21A90B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DDBC9FC-4C40-4366-A650-429D590507A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9691B44-953E-4C24-BDED-18596FBC937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7B85084-C992-4A00-ADC5-1B1AD0ACF55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B87EF2D-43B3-4FEB-9098-730BB6790F4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987DC3E-8F93-40CA-B0BF-69025B412F5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EACB5C0-49AF-4E4C-85DD-F5CE7CFC7F9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28560" y="145800"/>
            <a:ext cx="7884720" cy="579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/>
          <p:nvPr/>
        </p:nvSpPr>
        <p:spPr>
          <a:xfrm>
            <a:off x="1001880" y="467280"/>
            <a:ext cx="144900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A6A6A6"/>
                </a:solidFill>
                <a:latin typeface="HelveticaNeue light"/>
                <a:ea typeface="DejaVu Sans"/>
              </a:rPr>
              <a:t>Creative title here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ftr" idx="1"/>
          </p:nvPr>
        </p:nvSpPr>
        <p:spPr>
          <a:xfrm>
            <a:off x="3029040" y="4767120"/>
            <a:ext cx="308412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sldNum" idx="2"/>
          </p:nvPr>
        </p:nvSpPr>
        <p:spPr>
          <a:xfrm>
            <a:off x="6458040" y="4767120"/>
            <a:ext cx="205524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9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E2F6027-08D4-468F-9E9F-A771A865A72E}" type="slidenum">
              <a:rPr lang="ru-RU" sz="9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3"/>
          </p:nvPr>
        </p:nvSpPr>
        <p:spPr>
          <a:xfrm>
            <a:off x="628560" y="4767120"/>
            <a:ext cx="205524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ftr" idx="4"/>
          </p:nvPr>
        </p:nvSpPr>
        <p:spPr>
          <a:xfrm>
            <a:off x="3029040" y="4767120"/>
            <a:ext cx="308412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81" name="PlaceHolder 2"/>
          <p:cNvSpPr>
            <a:spLocks noGrp="1"/>
          </p:cNvSpPr>
          <p:nvPr>
            <p:ph type="sldNum" idx="5"/>
          </p:nvPr>
        </p:nvSpPr>
        <p:spPr>
          <a:xfrm>
            <a:off x="6458040" y="4767120"/>
            <a:ext cx="205524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9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BE5AFED-CA74-49E7-B422-FF8BE9B3AD6E}" type="slidenum">
              <a:rPr lang="ru-RU" sz="9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dt" idx="6"/>
          </p:nvPr>
        </p:nvSpPr>
        <p:spPr>
          <a:xfrm>
            <a:off x="628560" y="4767120"/>
            <a:ext cx="205524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8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28560" y="145800"/>
            <a:ext cx="7884720" cy="124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22" name="PlaceHolder 2"/>
          <p:cNvSpPr>
            <a:spLocks noGrp="1"/>
          </p:cNvSpPr>
          <p:nvPr>
            <p:ph type="ftr" idx="7"/>
          </p:nvPr>
        </p:nvSpPr>
        <p:spPr>
          <a:xfrm>
            <a:off x="3029040" y="4767120"/>
            <a:ext cx="3084840" cy="27252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23" name="PlaceHolder 3"/>
          <p:cNvSpPr>
            <a:spLocks noGrp="1"/>
          </p:cNvSpPr>
          <p:nvPr>
            <p:ph type="sldNum" idx="8"/>
          </p:nvPr>
        </p:nvSpPr>
        <p:spPr>
          <a:xfrm>
            <a:off x="6458040" y="4767120"/>
            <a:ext cx="2055960" cy="27252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9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45FCB82-682E-4434-B4F8-4353DA843F80}" type="slidenum">
              <a:rPr lang="ru-RU" sz="9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dt" idx="9"/>
          </p:nvPr>
        </p:nvSpPr>
        <p:spPr>
          <a:xfrm>
            <a:off x="628560" y="4767120"/>
            <a:ext cx="2055960" cy="27252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Прямоугольник 21"/>
          <p:cNvSpPr/>
          <p:nvPr/>
        </p:nvSpPr>
        <p:spPr>
          <a:xfrm>
            <a:off x="539640" y="411480"/>
            <a:ext cx="1942200" cy="31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9" name="Picture 2"/>
          <p:cNvPicPr/>
          <p:nvPr/>
        </p:nvPicPr>
        <p:blipFill>
          <a:blip r:embed="rId3"/>
          <a:srcRect r="64992"/>
          <a:stretch/>
        </p:blipFill>
        <p:spPr>
          <a:xfrm>
            <a:off x="258480" y="224280"/>
            <a:ext cx="685440" cy="833040"/>
          </a:xfrm>
          <a:prstGeom prst="rect">
            <a:avLst/>
          </a:prstGeom>
          <a:ln w="0">
            <a:noFill/>
          </a:ln>
        </p:spPr>
      </p:pic>
      <p:sp>
        <p:nvSpPr>
          <p:cNvPr id="170" name="Прямоугольник 10"/>
          <p:cNvSpPr/>
          <p:nvPr/>
        </p:nvSpPr>
        <p:spPr>
          <a:xfrm>
            <a:off x="262440" y="1419480"/>
            <a:ext cx="6378480" cy="191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cap="all" spc="-1">
                <a:solidFill>
                  <a:srgbClr val="376092"/>
                </a:solidFill>
                <a:latin typeface="Arial"/>
                <a:ea typeface="DejaVu Sans"/>
              </a:rPr>
              <a:t>Об актуальных мерах 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cap="all" spc="-1">
                <a:solidFill>
                  <a:srgbClr val="376092"/>
                </a:solidFill>
                <a:latin typeface="Arial"/>
                <a:ea typeface="DejaVu Sans"/>
              </a:rPr>
              <a:t>поддержки потребителей финансовых услуг — граждан и предпринимателей, реализуемых в Белгородской области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71" name="Рисунок 7"/>
          <p:cNvPicPr/>
          <p:nvPr/>
        </p:nvPicPr>
        <p:blipFill>
          <a:blip r:embed="rId4"/>
          <a:srcRect l="28982" r="43514"/>
          <a:stretch/>
        </p:blipFill>
        <p:spPr>
          <a:xfrm>
            <a:off x="6643080" y="-8640"/>
            <a:ext cx="2498760" cy="5150160"/>
          </a:xfrm>
          <a:prstGeom prst="rect">
            <a:avLst/>
          </a:prstGeom>
          <a:ln w="0">
            <a:noFill/>
          </a:ln>
        </p:spPr>
      </p:pic>
      <p:sp>
        <p:nvSpPr>
          <p:cNvPr id="172" name="Прямоугольник 8"/>
          <p:cNvSpPr/>
          <p:nvPr/>
        </p:nvSpPr>
        <p:spPr>
          <a:xfrm>
            <a:off x="180000" y="3780000"/>
            <a:ext cx="7145280" cy="1125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1" strike="noStrike" cap="all" spc="-1">
                <a:solidFill>
                  <a:srgbClr val="376092"/>
                </a:solidFill>
                <a:latin typeface="Arial"/>
                <a:ea typeface="DejaVu Sans"/>
              </a:rPr>
              <a:t>ГУСеВ мАКСИМ  сЕРГЕЕвич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100" b="1" strike="noStrike" cap="all" spc="-1">
                <a:solidFill>
                  <a:srgbClr val="376092"/>
                </a:solidFill>
                <a:latin typeface="Arial"/>
                <a:ea typeface="DejaVu Sans"/>
              </a:rPr>
              <a:t>Временно исполняющий обязанности министра экономического</a:t>
            </a:r>
            <a:endParaRPr lang="ru-RU" sz="11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100" b="1" strike="noStrike" cap="all" spc="-1">
                <a:solidFill>
                  <a:srgbClr val="376092"/>
                </a:solidFill>
                <a:latin typeface="Arial"/>
                <a:ea typeface="DejaVu Sans"/>
              </a:rPr>
              <a:t>развития и промышленности области </a:t>
            </a:r>
            <a:endParaRPr lang="ru-RU" sz="11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 dir="d"/>
      </p:transition>
    </mc:Choice>
    <mc:Fallback xmlns:w="http://schemas.openxmlformats.org/wordprocessingml/2006/main" xmlns:m="http://schemas.openxmlformats.org/officeDocument/2006/math" xmlns="">
      <p:transition spd="med">
        <p:pull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" name="Диаграмма 65"/>
          <p:cNvGraphicFramePr>
            <a:graphicFrameLocks/>
          </p:cNvGraphicFramePr>
          <p:nvPr/>
        </p:nvGraphicFramePr>
        <p:xfrm>
          <a:off x="352440" y="704880"/>
          <a:ext cx="3779280" cy="162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" name="Прямоугольник 131"/>
          <p:cNvSpPr/>
          <p:nvPr/>
        </p:nvSpPr>
        <p:spPr>
          <a:xfrm>
            <a:off x="4717080" y="-21240"/>
            <a:ext cx="4462200" cy="5150160"/>
          </a:xfrm>
          <a:prstGeom prst="rect">
            <a:avLst/>
          </a:prstGeom>
          <a:solidFill>
            <a:srgbClr val="0042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75" name="Диаграмма 67"/>
          <p:cNvGraphicFramePr>
            <a:graphicFrameLocks/>
          </p:cNvGraphicFramePr>
          <p:nvPr/>
        </p:nvGraphicFramePr>
        <p:xfrm>
          <a:off x="360000" y="3259440"/>
          <a:ext cx="3785760" cy="133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6" name="Text Box 3"/>
          <p:cNvSpPr/>
          <p:nvPr/>
        </p:nvSpPr>
        <p:spPr>
          <a:xfrm>
            <a:off x="732240" y="4680000"/>
            <a:ext cx="52704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2021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77" name="Text Box 3"/>
          <p:cNvSpPr/>
          <p:nvPr/>
        </p:nvSpPr>
        <p:spPr>
          <a:xfrm>
            <a:off x="1800000" y="4680000"/>
            <a:ext cx="57528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2022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78" name="Text Box 3"/>
          <p:cNvSpPr/>
          <p:nvPr/>
        </p:nvSpPr>
        <p:spPr>
          <a:xfrm>
            <a:off x="2798640" y="4680000"/>
            <a:ext cx="800640" cy="2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 сост. на 30.06.2023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79" name="Text Box 3"/>
          <p:cNvSpPr/>
          <p:nvPr/>
        </p:nvSpPr>
        <p:spPr>
          <a:xfrm>
            <a:off x="843480" y="3960000"/>
            <a:ext cx="41580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233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,7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0" name="Text Box 3"/>
          <p:cNvSpPr/>
          <p:nvPr/>
        </p:nvSpPr>
        <p:spPr>
          <a:xfrm>
            <a:off x="1800000" y="3274560"/>
            <a:ext cx="45792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248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,9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1" name="Text Box 3"/>
          <p:cNvSpPr/>
          <p:nvPr/>
        </p:nvSpPr>
        <p:spPr>
          <a:xfrm>
            <a:off x="2961360" y="3274560"/>
            <a:ext cx="45792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241,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2" name="Text Box 3"/>
          <p:cNvSpPr/>
          <p:nvPr/>
        </p:nvSpPr>
        <p:spPr>
          <a:xfrm>
            <a:off x="900000" y="2791800"/>
            <a:ext cx="2699280" cy="267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3B3838"/>
                </a:solidFill>
                <a:latin typeface="Arial"/>
                <a:ea typeface="Montserrat Semi"/>
              </a:rPr>
              <a:t>Количество занятых в сфере МСП</a:t>
            </a:r>
            <a:endParaRPr lang="ru-RU" sz="1200" b="0" strike="noStrike" spc="-1">
              <a:latin typeface="Arial"/>
            </a:endParaRPr>
          </a:p>
        </p:txBody>
      </p:sp>
      <p:graphicFrame>
        <p:nvGraphicFramePr>
          <p:cNvPr id="183" name="Диаграмма 76"/>
          <p:cNvGraphicFramePr>
            <a:graphicFrameLocks/>
          </p:cNvGraphicFramePr>
          <p:nvPr/>
        </p:nvGraphicFramePr>
        <p:xfrm>
          <a:off x="5076000" y="781560"/>
          <a:ext cx="3888000" cy="1649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" name="Text Box 3"/>
          <p:cNvSpPr/>
          <p:nvPr/>
        </p:nvSpPr>
        <p:spPr>
          <a:xfrm>
            <a:off x="5314680" y="2432160"/>
            <a:ext cx="52704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2021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85" name="Text Box 3"/>
          <p:cNvSpPr/>
          <p:nvPr/>
        </p:nvSpPr>
        <p:spPr>
          <a:xfrm>
            <a:off x="6444720" y="2431440"/>
            <a:ext cx="575280" cy="177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2022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86" name="Text Box 3"/>
          <p:cNvSpPr/>
          <p:nvPr/>
        </p:nvSpPr>
        <p:spPr>
          <a:xfrm>
            <a:off x="7560000" y="2431440"/>
            <a:ext cx="529920" cy="2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2023</a:t>
            </a:r>
            <a:endParaRPr lang="ru-RU" sz="8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прогноз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87" name="Прямоугольник 84"/>
          <p:cNvSpPr/>
          <p:nvPr/>
        </p:nvSpPr>
        <p:spPr>
          <a:xfrm>
            <a:off x="8280000" y="2510280"/>
            <a:ext cx="104508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млрд. рублей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88" name="Text Box 3"/>
          <p:cNvSpPr/>
          <p:nvPr/>
        </p:nvSpPr>
        <p:spPr>
          <a:xfrm>
            <a:off x="5400000" y="1260000"/>
            <a:ext cx="45792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896</a:t>
            </a:r>
            <a:r>
              <a:rPr lang="ru-RU" sz="600" b="1" strike="noStrike" spc="-1">
                <a:solidFill>
                  <a:srgbClr val="FFFFFF"/>
                </a:solidFill>
                <a:latin typeface="Arial"/>
                <a:ea typeface="DejaVu Sans"/>
              </a:rPr>
              <a:t>,8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9" name="Text Box 3"/>
          <p:cNvSpPr/>
          <p:nvPr/>
        </p:nvSpPr>
        <p:spPr>
          <a:xfrm>
            <a:off x="6444000" y="1188000"/>
            <a:ext cx="5036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971</a:t>
            </a:r>
            <a:r>
              <a:rPr lang="ru-RU" sz="600" b="1" strike="noStrike" spc="-1">
                <a:solidFill>
                  <a:srgbClr val="FFFFFF"/>
                </a:solidFill>
                <a:latin typeface="Arial"/>
                <a:ea typeface="DejaVu Sans"/>
              </a:rPr>
              <a:t>,0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90" name="Text Box 3"/>
          <p:cNvSpPr/>
          <p:nvPr/>
        </p:nvSpPr>
        <p:spPr>
          <a:xfrm>
            <a:off x="7380000" y="972000"/>
            <a:ext cx="719280" cy="35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1</a:t>
            </a: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263</a:t>
            </a:r>
            <a:r>
              <a:rPr lang="ru-RU" sz="600" b="1" strike="noStrike" spc="-1">
                <a:solidFill>
                  <a:srgbClr val="FFFFFF"/>
                </a:solidFill>
                <a:latin typeface="Arial"/>
                <a:ea typeface="DejaVu Sans"/>
              </a:rPr>
              <a:t>,4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91" name="Text Box 3"/>
          <p:cNvSpPr/>
          <p:nvPr/>
        </p:nvSpPr>
        <p:spPr>
          <a:xfrm>
            <a:off x="6120000" y="485640"/>
            <a:ext cx="2112840" cy="233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Оборот субъектов МСП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92" name="Полилиния 123"/>
          <p:cNvSpPr/>
          <p:nvPr/>
        </p:nvSpPr>
        <p:spPr>
          <a:xfrm>
            <a:off x="1440" y="2160"/>
            <a:ext cx="8099640" cy="363600"/>
          </a:xfrm>
          <a:custGeom>
            <a:avLst/>
            <a:gdLst/>
            <a:ahLst/>
            <a:cxnLst/>
            <a:rect l="l" t="t" r="r" b="b"/>
            <a:pathLst>
              <a:path w="10765766" h="802256">
                <a:moveTo>
                  <a:pt x="0" y="802256"/>
                </a:moveTo>
                <a:lnTo>
                  <a:pt x="9704717" y="785003"/>
                </a:lnTo>
                <a:lnTo>
                  <a:pt x="10765766" y="0"/>
                </a:lnTo>
                <a:lnTo>
                  <a:pt x="0" y="0"/>
                </a:lnTo>
                <a:lnTo>
                  <a:pt x="0" y="802256"/>
                </a:lnTo>
                <a:close/>
              </a:path>
            </a:pathLst>
          </a:cu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TextBox 124"/>
          <p:cNvSpPr/>
          <p:nvPr/>
        </p:nvSpPr>
        <p:spPr>
          <a:xfrm>
            <a:off x="61920" y="6840"/>
            <a:ext cx="7245000" cy="327240"/>
          </a:xfrm>
          <a:prstGeom prst="rect">
            <a:avLst/>
          </a:prstGeom>
          <a:noFill/>
          <a:ln w="0">
            <a:noFill/>
          </a:ln>
          <a:effectLst>
            <a:outerShdw blurRad="63360" sx="102000" sy="102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535680" algn="l"/>
              </a:tabLst>
            </a:pPr>
            <a:r>
              <a:rPr lang="ru-RU" sz="1700" b="1" strike="noStrike" spc="-1">
                <a:solidFill>
                  <a:srgbClr val="FFFFFF"/>
                </a:solidFill>
                <a:latin typeface="Arial"/>
                <a:ea typeface="DejaVu Sans"/>
              </a:rPr>
              <a:t>Малое и среднее предпринимательство</a:t>
            </a:r>
            <a:endParaRPr lang="ru-RU" sz="1700" b="0" strike="noStrike" spc="-1">
              <a:latin typeface="Arial"/>
            </a:endParaRPr>
          </a:p>
        </p:txBody>
      </p:sp>
      <p:grpSp>
        <p:nvGrpSpPr>
          <p:cNvPr id="194" name="Группа 56"/>
          <p:cNvGrpSpPr/>
          <p:nvPr/>
        </p:nvGrpSpPr>
        <p:grpSpPr>
          <a:xfrm>
            <a:off x="-2880" y="357840"/>
            <a:ext cx="7283520" cy="33480"/>
            <a:chOff x="-2880" y="357840"/>
            <a:chExt cx="7283520" cy="33480"/>
          </a:xfrm>
        </p:grpSpPr>
        <p:sp>
          <p:nvSpPr>
            <p:cNvPr id="195" name="Полилиния 57"/>
            <p:cNvSpPr/>
            <p:nvPr/>
          </p:nvSpPr>
          <p:spPr>
            <a:xfrm>
              <a:off x="6492240" y="358200"/>
              <a:ext cx="788400" cy="33120"/>
            </a:xfrm>
            <a:custGeom>
              <a:avLst/>
              <a:gdLst/>
              <a:ahLst/>
              <a:cxnLst/>
              <a:rect l="l" t="t" r="r" b="b"/>
              <a:pathLst>
                <a:path w="10765766" h="802256">
                  <a:moveTo>
                    <a:pt x="0" y="802256"/>
                  </a:moveTo>
                  <a:lnTo>
                    <a:pt x="9704717" y="785003"/>
                  </a:lnTo>
                  <a:lnTo>
                    <a:pt x="10765766" y="0"/>
                  </a:lnTo>
                  <a:lnTo>
                    <a:pt x="0" y="0"/>
                  </a:lnTo>
                  <a:lnTo>
                    <a:pt x="0" y="802256"/>
                  </a:lnTo>
                  <a:close/>
                </a:path>
              </a:pathLst>
            </a:custGeom>
            <a:solidFill>
              <a:srgbClr val="76D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6" name="Прямоугольник 58"/>
            <p:cNvSpPr/>
            <p:nvPr/>
          </p:nvSpPr>
          <p:spPr>
            <a:xfrm>
              <a:off x="-2880" y="357840"/>
              <a:ext cx="6653160" cy="33120"/>
            </a:xfrm>
            <a:prstGeom prst="rect">
              <a:avLst/>
            </a:prstGeom>
            <a:solidFill>
              <a:srgbClr val="76D5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97" name="Прямоугольник 91"/>
          <p:cNvSpPr/>
          <p:nvPr/>
        </p:nvSpPr>
        <p:spPr>
          <a:xfrm>
            <a:off x="1188000" y="4334040"/>
            <a:ext cx="303840" cy="270720"/>
          </a:xfrm>
          <a:prstGeom prst="rect">
            <a:avLst/>
          </a:prstGeom>
          <a:solidFill>
            <a:schemeClr val="tx1">
              <a:lumMod val="50000"/>
              <a:lumOff val="50000"/>
              <a:alpha val="63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Прямоугольник 92"/>
          <p:cNvSpPr/>
          <p:nvPr/>
        </p:nvSpPr>
        <p:spPr>
          <a:xfrm>
            <a:off x="2178000" y="4140000"/>
            <a:ext cx="327600" cy="465120"/>
          </a:xfrm>
          <a:prstGeom prst="rect">
            <a:avLst/>
          </a:prstGeom>
          <a:solidFill>
            <a:schemeClr val="tx1">
              <a:lumMod val="50000"/>
              <a:lumOff val="50000"/>
              <a:alpha val="63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Text Box 3"/>
          <p:cNvSpPr/>
          <p:nvPr/>
        </p:nvSpPr>
        <p:spPr>
          <a:xfrm>
            <a:off x="1191600" y="4408200"/>
            <a:ext cx="312120" cy="112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113040" rIns="28440" bIns="1130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22</a:t>
            </a:r>
            <a:r>
              <a:rPr lang="ru-RU" sz="500" b="1" strike="noStrike" spc="-1">
                <a:solidFill>
                  <a:srgbClr val="000000"/>
                </a:solidFill>
                <a:latin typeface="Arial"/>
                <a:ea typeface="DejaVu Sans"/>
              </a:rPr>
              <a:t>,8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200" name="Прямоугольник 101"/>
          <p:cNvSpPr/>
          <p:nvPr/>
        </p:nvSpPr>
        <p:spPr>
          <a:xfrm>
            <a:off x="3240000" y="4222080"/>
            <a:ext cx="343080" cy="382680"/>
          </a:xfrm>
          <a:prstGeom prst="rect">
            <a:avLst/>
          </a:prstGeom>
          <a:solidFill>
            <a:schemeClr val="tx1">
              <a:lumMod val="50000"/>
              <a:lumOff val="50000"/>
              <a:alpha val="63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Text Box 3"/>
          <p:cNvSpPr/>
          <p:nvPr/>
        </p:nvSpPr>
        <p:spPr>
          <a:xfrm>
            <a:off x="3263760" y="4346280"/>
            <a:ext cx="312120" cy="14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900" b="1" strike="noStrike" spc="-1">
                <a:solidFill>
                  <a:srgbClr val="000000"/>
                </a:solidFill>
                <a:latin typeface="Arial"/>
                <a:ea typeface="DejaVu Sans"/>
              </a:rPr>
              <a:t>31</a:t>
            </a:r>
            <a:r>
              <a:rPr lang="ru-RU" sz="500" b="1" strike="noStrike" spc="-1">
                <a:solidFill>
                  <a:srgbClr val="000000"/>
                </a:solidFill>
                <a:latin typeface="Arial"/>
                <a:ea typeface="DejaVu Sans"/>
              </a:rPr>
              <a:t>,1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202" name="Text Box 3"/>
          <p:cNvSpPr/>
          <p:nvPr/>
        </p:nvSpPr>
        <p:spPr>
          <a:xfrm>
            <a:off x="2181600" y="4320000"/>
            <a:ext cx="312120" cy="16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39</a:t>
            </a:r>
            <a:r>
              <a:rPr lang="ru-RU" sz="500" b="1" strike="noStrike" spc="-1">
                <a:solidFill>
                  <a:srgbClr val="000000"/>
                </a:solidFill>
                <a:latin typeface="Arial"/>
                <a:ea typeface="DejaVu Sans"/>
              </a:rPr>
              <a:t>,2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203" name="Прямоугольник 107"/>
          <p:cNvSpPr/>
          <p:nvPr/>
        </p:nvSpPr>
        <p:spPr>
          <a:xfrm>
            <a:off x="3780000" y="3069720"/>
            <a:ext cx="81036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тыс. человек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4" name="Text Box 3"/>
          <p:cNvSpPr/>
          <p:nvPr/>
        </p:nvSpPr>
        <p:spPr>
          <a:xfrm>
            <a:off x="3780000" y="4614840"/>
            <a:ext cx="899280" cy="14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1480" tIns="25560" rIns="51480" bIns="25560" anchor="t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самозанятые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5" name="object 66"/>
          <p:cNvSpPr/>
          <p:nvPr/>
        </p:nvSpPr>
        <p:spPr>
          <a:xfrm>
            <a:off x="1620000" y="905760"/>
            <a:ext cx="530280" cy="17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200" rIns="0" bIns="0" anchor="t">
            <a:spAutoFit/>
          </a:bodyPr>
          <a:lstStyle/>
          <a:p>
            <a:pPr marL="7200" algn="ctr">
              <a:lnSpc>
                <a:spcPct val="100000"/>
              </a:lnSpc>
              <a:spcBef>
                <a:spcPts val="57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58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</a:t>
            </a: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6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6" name="object 66"/>
          <p:cNvSpPr/>
          <p:nvPr/>
        </p:nvSpPr>
        <p:spPr>
          <a:xfrm>
            <a:off x="712800" y="898200"/>
            <a:ext cx="350280" cy="17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200" rIns="0" bIns="0" anchor="t">
            <a:spAutoFit/>
          </a:bodyPr>
          <a:lstStyle/>
          <a:p>
            <a:pPr marL="7200" algn="ctr">
              <a:lnSpc>
                <a:spcPct val="100000"/>
              </a:lnSpc>
              <a:spcBef>
                <a:spcPts val="57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58</a:t>
            </a: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,5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7" name="object 66"/>
          <p:cNvSpPr/>
          <p:nvPr/>
        </p:nvSpPr>
        <p:spPr>
          <a:xfrm>
            <a:off x="2766240" y="900000"/>
            <a:ext cx="350280" cy="17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200" rIns="0" bIns="0" anchor="t">
            <a:spAutoFit/>
          </a:bodyPr>
          <a:lstStyle/>
          <a:p>
            <a:pPr marL="7200" algn="ctr">
              <a:lnSpc>
                <a:spcPct val="100000"/>
              </a:lnSpc>
              <a:spcBef>
                <a:spcPts val="57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58,</a:t>
            </a: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8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8" name="Text Box 3"/>
          <p:cNvSpPr/>
          <p:nvPr/>
        </p:nvSpPr>
        <p:spPr>
          <a:xfrm>
            <a:off x="720000" y="441000"/>
            <a:ext cx="3059280" cy="27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3B3838"/>
                </a:solidFill>
                <a:latin typeface="Arial"/>
                <a:ea typeface="Montserrat Semi"/>
              </a:rPr>
              <a:t>Количество субъектов МСП</a:t>
            </a:r>
            <a:endParaRPr lang="ru-RU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1200" b="0" strike="noStrike" spc="-1">
              <a:latin typeface="Arial"/>
            </a:endParaRPr>
          </a:p>
        </p:txBody>
      </p:sp>
      <p:sp>
        <p:nvSpPr>
          <p:cNvPr id="209" name="Text Box 3"/>
          <p:cNvSpPr/>
          <p:nvPr/>
        </p:nvSpPr>
        <p:spPr>
          <a:xfrm>
            <a:off x="552240" y="2340360"/>
            <a:ext cx="70704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2021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10" name="Text Box 3"/>
          <p:cNvSpPr/>
          <p:nvPr/>
        </p:nvSpPr>
        <p:spPr>
          <a:xfrm>
            <a:off x="1620000" y="2340000"/>
            <a:ext cx="57528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2022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11" name="Text Box 3"/>
          <p:cNvSpPr/>
          <p:nvPr/>
        </p:nvSpPr>
        <p:spPr>
          <a:xfrm>
            <a:off x="2521440" y="2362680"/>
            <a:ext cx="717840" cy="2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 сост. на 10.09.2023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12" name="Прямоугольник 1"/>
          <p:cNvSpPr/>
          <p:nvPr/>
        </p:nvSpPr>
        <p:spPr>
          <a:xfrm>
            <a:off x="3791520" y="540000"/>
            <a:ext cx="70812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тыс. единиц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13" name="Text Box 3"/>
          <p:cNvSpPr/>
          <p:nvPr/>
        </p:nvSpPr>
        <p:spPr>
          <a:xfrm>
            <a:off x="3160440" y="3625200"/>
            <a:ext cx="14785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1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1000" b="0" strike="noStrike" spc="-1">
              <a:latin typeface="Arial"/>
            </a:endParaRPr>
          </a:p>
        </p:txBody>
      </p:sp>
      <p:sp>
        <p:nvSpPr>
          <p:cNvPr id="214" name="Прямоугольник 60"/>
          <p:cNvSpPr/>
          <p:nvPr/>
        </p:nvSpPr>
        <p:spPr>
          <a:xfrm>
            <a:off x="5076000" y="3075840"/>
            <a:ext cx="3886200" cy="1589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Налоговые отчисления </a:t>
            </a:r>
            <a:r>
              <a:rPr sz="1400"/>
              <a:t/>
            </a:r>
            <a:br>
              <a:rPr sz="1400"/>
            </a:br>
            <a:r>
              <a:rPr lang="ru-RU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субъектов МСП</a:t>
            </a:r>
            <a:endParaRPr lang="ru-RU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2022 год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 – </a:t>
            </a:r>
            <a:r>
              <a:rPr lang="ru-RU" sz="1500" b="1" strike="noStrike" spc="-1">
                <a:solidFill>
                  <a:srgbClr val="85D9FF"/>
                </a:solidFill>
                <a:latin typeface="Arial"/>
                <a:ea typeface="DejaVu Sans"/>
              </a:rPr>
              <a:t>44</a:t>
            </a:r>
            <a:r>
              <a:rPr lang="ru-RU" sz="1400" b="1" strike="noStrike" spc="-1">
                <a:solidFill>
                  <a:srgbClr val="85D9FF"/>
                </a:solidFill>
                <a:latin typeface="Arial"/>
                <a:ea typeface="DejaVu Sans"/>
              </a:rPr>
              <a:t>,</a:t>
            </a:r>
            <a:r>
              <a:rPr lang="ru-RU" sz="900" b="1" strike="noStrike" spc="-1">
                <a:solidFill>
                  <a:srgbClr val="85D9FF"/>
                </a:solidFill>
                <a:latin typeface="Arial"/>
                <a:ea typeface="DejaVu Sans"/>
              </a:rPr>
              <a:t>4</a:t>
            </a:r>
            <a:r>
              <a:rPr lang="ru-RU" sz="900" b="1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млрд. рублей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5 месяцев 2023 года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 – </a:t>
            </a:r>
            <a:r>
              <a:rPr lang="ru-RU" sz="1500" b="1" strike="noStrike" spc="-1">
                <a:solidFill>
                  <a:srgbClr val="85D9FF"/>
                </a:solidFill>
                <a:latin typeface="Arial"/>
                <a:ea typeface="DejaVu Sans"/>
              </a:rPr>
              <a:t>24,</a:t>
            </a:r>
            <a:r>
              <a:rPr lang="ru-RU" sz="900" b="1" strike="noStrike" spc="-1">
                <a:solidFill>
                  <a:srgbClr val="85D9FF"/>
                </a:solidFill>
                <a:latin typeface="Arial"/>
                <a:ea typeface="DejaVu Sans"/>
              </a:rPr>
              <a:t>1</a:t>
            </a:r>
            <a:r>
              <a:rPr lang="ru-RU" sz="900" b="1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млрд. рублей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200" b="0" strike="noStrike" spc="-1">
              <a:latin typeface="Arial"/>
            </a:endParaRPr>
          </a:p>
        </p:txBody>
      </p:sp>
      <p:sp>
        <p:nvSpPr>
          <p:cNvPr id="215" name="Прямоугольник 64"/>
          <p:cNvSpPr/>
          <p:nvPr/>
        </p:nvSpPr>
        <p:spPr>
          <a:xfrm>
            <a:off x="5076000" y="2981880"/>
            <a:ext cx="3886200" cy="1682640"/>
          </a:xfrm>
          <a:prstGeom prst="rect">
            <a:avLst/>
          </a:prstGeom>
          <a:noFill/>
          <a:ln>
            <a:solidFill>
              <a:srgbClr val="53D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PlaceHolder 1"/>
          <p:cNvSpPr>
            <a:spLocks noGrp="1"/>
          </p:cNvSpPr>
          <p:nvPr>
            <p:ph type="sldNum" idx="13"/>
          </p:nvPr>
        </p:nvSpPr>
        <p:spPr>
          <a:xfrm>
            <a:off x="8688240" y="4933800"/>
            <a:ext cx="451080" cy="2034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100" b="1" strike="noStrike" spc="-1">
                <a:solidFill>
                  <a:srgbClr val="FFFFFF"/>
                </a:solidFill>
                <a:latin typeface="Arial Black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31D9E06-996D-4C66-87BC-9822AFCC959B}" type="slidenum">
              <a:rPr lang="ru-RU" sz="1100" b="1" strike="noStrike" spc="-1">
                <a:solidFill>
                  <a:srgbClr val="FFFFFF"/>
                </a:solidFill>
                <a:latin typeface="Arial Black"/>
              </a:rPr>
              <a:t>2</a:t>
            </a:fld>
            <a:endParaRPr lang="ru-RU" sz="1100" b="0" strike="noStrike" spc="-1">
              <a:latin typeface="Times New Roman"/>
            </a:endParaRPr>
          </a:p>
        </p:txBody>
      </p:sp>
      <p:sp>
        <p:nvSpPr>
          <p:cNvPr id="217" name="Прямоугольник 13"/>
          <p:cNvSpPr/>
          <p:nvPr/>
        </p:nvSpPr>
        <p:spPr>
          <a:xfrm>
            <a:off x="3857760" y="4394520"/>
            <a:ext cx="102240" cy="202680"/>
          </a:xfrm>
          <a:prstGeom prst="rect">
            <a:avLst/>
          </a:prstGeom>
          <a:solidFill>
            <a:schemeClr val="tx1">
              <a:lumMod val="50000"/>
              <a:lumOff val="50000"/>
              <a:alpha val="63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ll dir="d"/>
      </p:transition>
    </mc:Choice>
    <mc:Fallback xmlns:w="http://schemas.openxmlformats.org/wordprocessingml/2006/main" xmlns:m="http://schemas.openxmlformats.org/officeDocument/2006/math" xmlns="">
      <p:transition spd="slow">
        <p:pull dir="d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Прямоугольник 47"/>
          <p:cNvSpPr/>
          <p:nvPr/>
        </p:nvSpPr>
        <p:spPr>
          <a:xfrm>
            <a:off x="3000240" y="0"/>
            <a:ext cx="3145320" cy="5141520"/>
          </a:xfrm>
          <a:prstGeom prst="rect">
            <a:avLst/>
          </a:prstGeom>
          <a:solidFill>
            <a:srgbClr val="0042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Полилиния 146"/>
          <p:cNvSpPr/>
          <p:nvPr/>
        </p:nvSpPr>
        <p:spPr>
          <a:xfrm>
            <a:off x="0" y="0"/>
            <a:ext cx="8099640" cy="363600"/>
          </a:xfrm>
          <a:custGeom>
            <a:avLst/>
            <a:gdLst/>
            <a:ahLst/>
            <a:cxnLst/>
            <a:rect l="l" t="t" r="r" b="b"/>
            <a:pathLst>
              <a:path w="10765766" h="802256">
                <a:moveTo>
                  <a:pt x="0" y="802256"/>
                </a:moveTo>
                <a:lnTo>
                  <a:pt x="9704717" y="785003"/>
                </a:lnTo>
                <a:lnTo>
                  <a:pt x="10765766" y="0"/>
                </a:lnTo>
                <a:lnTo>
                  <a:pt x="0" y="0"/>
                </a:lnTo>
                <a:lnTo>
                  <a:pt x="0" y="802256"/>
                </a:lnTo>
                <a:close/>
              </a:path>
            </a:pathLst>
          </a:cu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Прямоугольник 64"/>
          <p:cNvSpPr/>
          <p:nvPr/>
        </p:nvSpPr>
        <p:spPr>
          <a:xfrm>
            <a:off x="145080" y="52200"/>
            <a:ext cx="7027200" cy="27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700" b="1" strike="noStrike" spc="-1">
                <a:solidFill>
                  <a:srgbClr val="FFFFFF"/>
                </a:solidFill>
                <a:latin typeface="Arial"/>
                <a:ea typeface="DejaVu Sans"/>
              </a:rPr>
              <a:t>Меры поддержки бизнеса</a:t>
            </a:r>
            <a:endParaRPr lang="ru-RU" sz="1700" b="0" strike="noStrike" spc="-1">
              <a:latin typeface="Arial"/>
            </a:endParaRPr>
          </a:p>
        </p:txBody>
      </p:sp>
      <p:grpSp>
        <p:nvGrpSpPr>
          <p:cNvPr id="221" name="Группа 26"/>
          <p:cNvGrpSpPr/>
          <p:nvPr/>
        </p:nvGrpSpPr>
        <p:grpSpPr>
          <a:xfrm>
            <a:off x="-2880" y="372600"/>
            <a:ext cx="7283520" cy="33120"/>
            <a:chOff x="-2880" y="372600"/>
            <a:chExt cx="7283520" cy="33120"/>
          </a:xfrm>
        </p:grpSpPr>
        <p:sp>
          <p:nvSpPr>
            <p:cNvPr id="222" name="Полилиния 27"/>
            <p:cNvSpPr/>
            <p:nvPr/>
          </p:nvSpPr>
          <p:spPr>
            <a:xfrm>
              <a:off x="6492240" y="372600"/>
              <a:ext cx="788400" cy="33120"/>
            </a:xfrm>
            <a:custGeom>
              <a:avLst/>
              <a:gdLst/>
              <a:ahLst/>
              <a:cxnLst/>
              <a:rect l="l" t="t" r="r" b="b"/>
              <a:pathLst>
                <a:path w="10765766" h="802256">
                  <a:moveTo>
                    <a:pt x="0" y="802256"/>
                  </a:moveTo>
                  <a:lnTo>
                    <a:pt x="9704717" y="785003"/>
                  </a:lnTo>
                  <a:lnTo>
                    <a:pt x="10765766" y="0"/>
                  </a:lnTo>
                  <a:lnTo>
                    <a:pt x="0" y="0"/>
                  </a:lnTo>
                  <a:lnTo>
                    <a:pt x="0" y="802256"/>
                  </a:lnTo>
                  <a:close/>
                </a:path>
              </a:pathLst>
            </a:custGeom>
            <a:solidFill>
              <a:srgbClr val="76D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3" name="Прямоугольник 28"/>
            <p:cNvSpPr/>
            <p:nvPr/>
          </p:nvSpPr>
          <p:spPr>
            <a:xfrm>
              <a:off x="-2880" y="372600"/>
              <a:ext cx="6653160" cy="33120"/>
            </a:xfrm>
            <a:prstGeom prst="rect">
              <a:avLst/>
            </a:prstGeom>
            <a:solidFill>
              <a:srgbClr val="76D5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224" name="Прямоугольник 37"/>
          <p:cNvSpPr/>
          <p:nvPr/>
        </p:nvSpPr>
        <p:spPr>
          <a:xfrm>
            <a:off x="3050640" y="992520"/>
            <a:ext cx="104508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млн рублей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25" name="Text Box 3"/>
          <p:cNvSpPr/>
          <p:nvPr/>
        </p:nvSpPr>
        <p:spPr>
          <a:xfrm>
            <a:off x="3024360" y="431640"/>
            <a:ext cx="3119040" cy="383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76D5FF"/>
                </a:solidFill>
                <a:latin typeface="Arial"/>
                <a:ea typeface="Montserrat Semi"/>
              </a:rPr>
              <a:t>Объем поддержки бизнеса по источникам финансирования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26" name="object 14"/>
          <p:cNvSpPr/>
          <p:nvPr/>
        </p:nvSpPr>
        <p:spPr>
          <a:xfrm>
            <a:off x="7995600" y="4293000"/>
            <a:ext cx="1204560" cy="26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just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181,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2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млн рублей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27" name="object 14"/>
          <p:cNvSpPr/>
          <p:nvPr/>
        </p:nvSpPr>
        <p:spPr>
          <a:xfrm>
            <a:off x="7995600" y="4674600"/>
            <a:ext cx="1045080" cy="26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just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977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,1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млн рублей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28" name="Прямоугольник 60"/>
          <p:cNvSpPr/>
          <p:nvPr/>
        </p:nvSpPr>
        <p:spPr>
          <a:xfrm>
            <a:off x="6222960" y="4279320"/>
            <a:ext cx="181080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Объем государственной 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поддержки промышленности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29" name="Прямоугольник 62"/>
          <p:cNvSpPr/>
          <p:nvPr/>
        </p:nvSpPr>
        <p:spPr>
          <a:xfrm>
            <a:off x="6234840" y="4676400"/>
            <a:ext cx="173304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Объем государственной 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поддержки МСП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30" name="object 14"/>
          <p:cNvSpPr/>
          <p:nvPr/>
        </p:nvSpPr>
        <p:spPr>
          <a:xfrm>
            <a:off x="7995600" y="3934440"/>
            <a:ext cx="1033920" cy="17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just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1 304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,2 млн рублей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31" name="Прямоугольник 66"/>
          <p:cNvSpPr/>
          <p:nvPr/>
        </p:nvSpPr>
        <p:spPr>
          <a:xfrm>
            <a:off x="6234840" y="3824280"/>
            <a:ext cx="1609200" cy="43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Объем государственной поддержки в рамках 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поручений Президента РФ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32" name="Прямоугольник 67"/>
          <p:cNvSpPr/>
          <p:nvPr/>
        </p:nvSpPr>
        <p:spPr>
          <a:xfrm flipV="1">
            <a:off x="2997720" y="3409920"/>
            <a:ext cx="3145320" cy="3204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Text Box 3"/>
          <p:cNvSpPr/>
          <p:nvPr/>
        </p:nvSpPr>
        <p:spPr>
          <a:xfrm>
            <a:off x="360360" y="485640"/>
            <a:ext cx="2497680" cy="2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200" b="1" strike="noStrike" spc="-1">
                <a:solidFill>
                  <a:srgbClr val="1F4E79"/>
                </a:solidFill>
                <a:latin typeface="Arial"/>
                <a:ea typeface="Montserrat Semi"/>
              </a:rPr>
              <a:t>Меры поддержки в 2022 году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34" name="Прямоугольник 71"/>
          <p:cNvSpPr/>
          <p:nvPr/>
        </p:nvSpPr>
        <p:spPr>
          <a:xfrm flipV="1">
            <a:off x="-720" y="3832920"/>
            <a:ext cx="2998080" cy="3204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Прямоугольник 54"/>
          <p:cNvSpPr/>
          <p:nvPr/>
        </p:nvSpPr>
        <p:spPr>
          <a:xfrm>
            <a:off x="6144120" y="815400"/>
            <a:ext cx="3055320" cy="2525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marL="134640" indent="-134640">
              <a:lnSpc>
                <a:spcPct val="9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Предоставление мер поддержки бизнеса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в рамках поручений Президента РФ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buNone/>
              <a:tabLst>
                <a:tab pos="0" algn="l"/>
              </a:tabLst>
            </a:pPr>
            <a:endParaRPr lang="ru-RU" sz="3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Возмещение затрат на приобретение  оборудования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Возмещение затрат на продвижение товаров через торговые интернет-площадки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Предоставление грантов молодым предпринимателям</a:t>
            </a:r>
            <a:r>
              <a:rPr sz="800"/>
              <a:t/>
            </a:r>
            <a:br>
              <a:rPr sz="800"/>
            </a:b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 (до 25 лет) и социальным предприятиям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Кредитно-гарантийная поддержка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Льготные займы Регионального фонда                          развития промышленности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Поддержка внешнеэкономической деятельности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Популяризация, сертификация, инжиниринг, образование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Проект «Новые возможности»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181717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ru-RU" sz="800" b="0" strike="noStrike" spc="-1">
                <a:solidFill>
                  <a:srgbClr val="181717"/>
                </a:solidFill>
                <a:latin typeface="Arial"/>
                <a:ea typeface="DejaVu Sans"/>
              </a:rPr>
              <a:t>Возмещение затрат на уплату первого взноса (аванса) </a:t>
            </a:r>
            <a:r>
              <a:rPr sz="800"/>
              <a:t/>
            </a:r>
            <a:br>
              <a:rPr sz="800"/>
            </a:br>
            <a:r>
              <a:rPr lang="ru-RU" sz="800" b="0" strike="noStrike" spc="-1">
                <a:solidFill>
                  <a:srgbClr val="181717"/>
                </a:solidFill>
                <a:latin typeface="Arial"/>
                <a:ea typeface="DejaVu Sans"/>
              </a:rPr>
              <a:t>по договорам лизинга оборудования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36" name="Text Box 3"/>
          <p:cNvSpPr/>
          <p:nvPr/>
        </p:nvSpPr>
        <p:spPr>
          <a:xfrm>
            <a:off x="6336360" y="485640"/>
            <a:ext cx="2667960" cy="16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" tIns="14400" rIns="14400" bIns="1440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200" b="1" strike="noStrike" spc="-1">
                <a:solidFill>
                  <a:srgbClr val="1F4E79"/>
                </a:solidFill>
                <a:latin typeface="Arial"/>
                <a:ea typeface="Montserrat Semi"/>
              </a:rPr>
              <a:t>Меры поддержки в 2023 году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37" name="Прямоугольник 61"/>
          <p:cNvSpPr/>
          <p:nvPr/>
        </p:nvSpPr>
        <p:spPr>
          <a:xfrm flipV="1">
            <a:off x="6145200" y="3780720"/>
            <a:ext cx="2996640" cy="3204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Прямоугольник 48"/>
          <p:cNvSpPr/>
          <p:nvPr/>
        </p:nvSpPr>
        <p:spPr>
          <a:xfrm>
            <a:off x="7911720" y="4293000"/>
            <a:ext cx="1116360" cy="28332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Прямоугольник 49"/>
          <p:cNvSpPr/>
          <p:nvPr/>
        </p:nvSpPr>
        <p:spPr>
          <a:xfrm>
            <a:off x="7911720" y="4701240"/>
            <a:ext cx="1116360" cy="26424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Прямоугольник 50"/>
          <p:cNvSpPr/>
          <p:nvPr/>
        </p:nvSpPr>
        <p:spPr>
          <a:xfrm>
            <a:off x="7911720" y="3884040"/>
            <a:ext cx="1116360" cy="28152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1" name="Прямоугольник 51"/>
          <p:cNvSpPr/>
          <p:nvPr/>
        </p:nvSpPr>
        <p:spPr>
          <a:xfrm>
            <a:off x="3413160" y="3573360"/>
            <a:ext cx="2356920" cy="25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76D5FF"/>
                </a:solidFill>
                <a:latin typeface="Arial"/>
                <a:ea typeface="Montserrat Semi"/>
              </a:rPr>
              <a:t>Общий объем поддержки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42" name="object 14"/>
          <p:cNvSpPr/>
          <p:nvPr/>
        </p:nvSpPr>
        <p:spPr>
          <a:xfrm>
            <a:off x="1883880" y="4046040"/>
            <a:ext cx="1168200" cy="26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just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241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,0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млн рублей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43" name="object 14"/>
          <p:cNvSpPr/>
          <p:nvPr/>
        </p:nvSpPr>
        <p:spPr>
          <a:xfrm>
            <a:off x="1862280" y="4425840"/>
            <a:ext cx="1001160" cy="26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just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1 432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,4</a:t>
            </a:r>
            <a:r>
              <a:rPr lang="ru-RU" sz="18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 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Montserrat Semi"/>
              </a:rPr>
              <a:t>млн рублей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44" name="Прямоугольник 75"/>
          <p:cNvSpPr/>
          <p:nvPr/>
        </p:nvSpPr>
        <p:spPr>
          <a:xfrm>
            <a:off x="49680" y="4047120"/>
            <a:ext cx="181080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Объем государственной 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поддержки промышленности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45" name="Прямоугольник 76"/>
          <p:cNvSpPr/>
          <p:nvPr/>
        </p:nvSpPr>
        <p:spPr>
          <a:xfrm>
            <a:off x="61200" y="4437000"/>
            <a:ext cx="173304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Объем государственной 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поддержки МСП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46" name="Прямоугольник 77"/>
          <p:cNvSpPr/>
          <p:nvPr/>
        </p:nvSpPr>
        <p:spPr>
          <a:xfrm flipV="1">
            <a:off x="-6288840" y="3798720"/>
            <a:ext cx="2943360" cy="3204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7" name="Прямоугольник 78"/>
          <p:cNvSpPr/>
          <p:nvPr/>
        </p:nvSpPr>
        <p:spPr>
          <a:xfrm>
            <a:off x="1788840" y="4080960"/>
            <a:ext cx="1116360" cy="24840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Прямоугольник 79"/>
          <p:cNvSpPr/>
          <p:nvPr/>
        </p:nvSpPr>
        <p:spPr>
          <a:xfrm>
            <a:off x="1788840" y="4462920"/>
            <a:ext cx="1116360" cy="26424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9" name="object 14"/>
          <p:cNvSpPr/>
          <p:nvPr/>
        </p:nvSpPr>
        <p:spPr>
          <a:xfrm>
            <a:off x="4943880" y="4199760"/>
            <a:ext cx="850320" cy="413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90000"/>
              </a:lnSpc>
              <a:buNone/>
            </a:pPr>
            <a:r>
              <a:rPr lang="ru-RU" sz="15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2 462</a:t>
            </a:r>
            <a:r>
              <a:rPr lang="ru-RU" sz="11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,5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9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50" name="Прямоугольник 81"/>
          <p:cNvSpPr/>
          <p:nvPr/>
        </p:nvSpPr>
        <p:spPr>
          <a:xfrm>
            <a:off x="4883040" y="4173840"/>
            <a:ext cx="968040" cy="48744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1" name="object 14"/>
          <p:cNvSpPr/>
          <p:nvPr/>
        </p:nvSpPr>
        <p:spPr>
          <a:xfrm>
            <a:off x="3422520" y="4204440"/>
            <a:ext cx="850320" cy="413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90000"/>
              </a:lnSpc>
              <a:buNone/>
            </a:pPr>
            <a:r>
              <a:rPr lang="ru-RU" sz="15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1 673</a:t>
            </a:r>
            <a:r>
              <a:rPr lang="ru-RU" sz="11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,4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9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52" name="Прямоугольник 86"/>
          <p:cNvSpPr/>
          <p:nvPr/>
        </p:nvSpPr>
        <p:spPr>
          <a:xfrm>
            <a:off x="3361680" y="4178880"/>
            <a:ext cx="968040" cy="48744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3" name="Text Box 3"/>
          <p:cNvSpPr/>
          <p:nvPr/>
        </p:nvSpPr>
        <p:spPr>
          <a:xfrm>
            <a:off x="3361680" y="4731480"/>
            <a:ext cx="968040" cy="25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2022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54" name="Text Box 3"/>
          <p:cNvSpPr/>
          <p:nvPr/>
        </p:nvSpPr>
        <p:spPr>
          <a:xfrm>
            <a:off x="4883040" y="4737960"/>
            <a:ext cx="968040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2023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200" b="0" strike="noStrike" spc="-1">
                <a:solidFill>
                  <a:srgbClr val="FFFFFF"/>
                </a:solidFill>
                <a:latin typeface="Arial"/>
                <a:ea typeface="DejaVu Sans"/>
              </a:rPr>
              <a:t>план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55" name="Правая фигурная скобка 92"/>
          <p:cNvSpPr/>
          <p:nvPr/>
        </p:nvSpPr>
        <p:spPr>
          <a:xfrm rot="10800000" flipH="1" flipV="1">
            <a:off x="3051360" y="4035960"/>
            <a:ext cx="130680" cy="761400"/>
          </a:xfrm>
          <a:prstGeom prst="rightBrace">
            <a:avLst>
              <a:gd name="adj1" fmla="val 45995"/>
              <a:gd name="adj2" fmla="val 50000"/>
            </a:avLst>
          </a:prstGeom>
          <a:noFill/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6" name="Правая фигурная скобка 58"/>
          <p:cNvSpPr/>
          <p:nvPr/>
        </p:nvSpPr>
        <p:spPr>
          <a:xfrm flipH="1" flipV="1">
            <a:off x="5976360" y="3861000"/>
            <a:ext cx="130680" cy="1118520"/>
          </a:xfrm>
          <a:prstGeom prst="rightBrace">
            <a:avLst>
              <a:gd name="adj1" fmla="val 45995"/>
              <a:gd name="adj2" fmla="val 50000"/>
            </a:avLst>
          </a:prstGeom>
          <a:noFill/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7" name="Прямоугольник 59"/>
          <p:cNvSpPr/>
          <p:nvPr/>
        </p:nvSpPr>
        <p:spPr>
          <a:xfrm>
            <a:off x="0" y="830880"/>
            <a:ext cx="3041280" cy="258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Возмещение затрат на приобретение оборудования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Возмещение затрат на продвижение товаров через торговые интернет-площадки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Предоставление грантов молодым предпринимателям (до 25 лет) и социальным предприятиям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Кредитно-гарантийная поддержка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Льготные займы Регионального фонда                        развития промышленности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Поддержка внешнеэкономической деятельности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Популяризация, сертификация, инжиниринг, образование 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Проект «Новые возможности»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181717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181717"/>
                </a:solidFill>
                <a:latin typeface="Arial"/>
                <a:ea typeface="DejaVu Sans"/>
              </a:rPr>
              <a:t>Возмещение затрат на уплату процентов по кредиту            на инвестиционные цели, оборотные средства</a:t>
            </a:r>
            <a:endParaRPr lang="ru-RU" sz="800" b="0" strike="noStrike" spc="-1">
              <a:latin typeface="Arial"/>
            </a:endParaRPr>
          </a:p>
          <a:p>
            <a:pPr marL="134640" indent="-134640">
              <a:lnSpc>
                <a:spcPct val="100000"/>
              </a:lnSpc>
              <a:spcAft>
                <a:spcPts val="601"/>
              </a:spcAft>
              <a:buClr>
                <a:srgbClr val="181717"/>
              </a:buClr>
              <a:buFont typeface="Wingdings" charset="2"/>
              <a:buChar char=""/>
            </a:pPr>
            <a:r>
              <a:rPr lang="ru-RU" sz="800" b="0" strike="noStrike" spc="-1">
                <a:solidFill>
                  <a:srgbClr val="181717"/>
                </a:solidFill>
                <a:latin typeface="Arial"/>
                <a:ea typeface="DejaVu Sans"/>
              </a:rPr>
              <a:t>Возмещение затрат на уплату комиссии за банковскую гарантию на обеспечение аванса по госконтрактам</a:t>
            </a:r>
            <a:endParaRPr lang="ru-RU" sz="800" b="0" strike="noStrike" spc="-1">
              <a:latin typeface="Arial"/>
            </a:endParaRPr>
          </a:p>
        </p:txBody>
      </p:sp>
      <p:graphicFrame>
        <p:nvGraphicFramePr>
          <p:cNvPr id="258" name="Диаграмма 65"/>
          <p:cNvGraphicFramePr>
            <a:graphicFrameLocks/>
          </p:cNvGraphicFramePr>
          <p:nvPr/>
        </p:nvGraphicFramePr>
        <p:xfrm>
          <a:off x="3720960" y="541080"/>
          <a:ext cx="2470320" cy="251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9" name="Text Box 3"/>
          <p:cNvSpPr/>
          <p:nvPr/>
        </p:nvSpPr>
        <p:spPr>
          <a:xfrm>
            <a:off x="3930480" y="2475000"/>
            <a:ext cx="45792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103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,8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0" name="Text Box 3"/>
          <p:cNvSpPr/>
          <p:nvPr/>
        </p:nvSpPr>
        <p:spPr>
          <a:xfrm>
            <a:off x="3940200" y="2723040"/>
            <a:ext cx="45792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118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,6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1" name="Text Box 3"/>
          <p:cNvSpPr/>
          <p:nvPr/>
        </p:nvSpPr>
        <p:spPr>
          <a:xfrm>
            <a:off x="4714200" y="1990080"/>
            <a:ext cx="5036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1383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,7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2" name="Text Box 3"/>
          <p:cNvSpPr/>
          <p:nvPr/>
        </p:nvSpPr>
        <p:spPr>
          <a:xfrm>
            <a:off x="4735440" y="2649600"/>
            <a:ext cx="5036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289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,7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3" name="Text Box 3"/>
          <p:cNvSpPr/>
          <p:nvPr/>
        </p:nvSpPr>
        <p:spPr>
          <a:xfrm>
            <a:off x="3894480" y="3027600"/>
            <a:ext cx="52308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2021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64" name="Text Box 3"/>
          <p:cNvSpPr/>
          <p:nvPr/>
        </p:nvSpPr>
        <p:spPr>
          <a:xfrm>
            <a:off x="4682520" y="3023280"/>
            <a:ext cx="583200" cy="18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2022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65" name="Прямоугольник 84"/>
          <p:cNvSpPr/>
          <p:nvPr/>
        </p:nvSpPr>
        <p:spPr>
          <a:xfrm>
            <a:off x="3017160" y="2687040"/>
            <a:ext cx="104508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FFFFFF"/>
                </a:solidFill>
                <a:latin typeface="Arial"/>
                <a:ea typeface="DejaVu Sans"/>
              </a:rPr>
              <a:t>Федеральный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FFFFFF"/>
                </a:solidFill>
                <a:latin typeface="Arial"/>
                <a:ea typeface="DejaVu Sans"/>
              </a:rPr>
              <a:t>бюджет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66" name="Прямоугольник 87"/>
          <p:cNvSpPr/>
          <p:nvPr/>
        </p:nvSpPr>
        <p:spPr>
          <a:xfrm>
            <a:off x="3024360" y="2410920"/>
            <a:ext cx="1045080" cy="31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76D5FF"/>
                </a:solidFill>
                <a:latin typeface="Arial"/>
                <a:ea typeface="DejaVu Sans"/>
              </a:rPr>
              <a:t>Областной</a:t>
            </a:r>
            <a:endParaRPr lang="ru-RU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800" b="1" strike="noStrike" spc="-1">
                <a:solidFill>
                  <a:srgbClr val="76D5FF"/>
                </a:solidFill>
                <a:latin typeface="Arial"/>
                <a:ea typeface="DejaVu Sans"/>
              </a:rPr>
              <a:t>бюджет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67" name="Text Box 3"/>
          <p:cNvSpPr/>
          <p:nvPr/>
        </p:nvSpPr>
        <p:spPr>
          <a:xfrm>
            <a:off x="3880440" y="2201760"/>
            <a:ext cx="55440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53D2FF"/>
                </a:solidFill>
                <a:latin typeface="Arial"/>
                <a:ea typeface="DejaVu Sans"/>
              </a:rPr>
              <a:t>222</a:t>
            </a:r>
            <a:r>
              <a:rPr lang="ru-RU" sz="600" b="1" strike="noStrike" spc="-1">
                <a:solidFill>
                  <a:srgbClr val="53D2FF"/>
                </a:solidFill>
                <a:latin typeface="Arial"/>
                <a:ea typeface="DejaVu Sans"/>
              </a:rPr>
              <a:t>,4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8" name="Text Box 3"/>
          <p:cNvSpPr/>
          <p:nvPr/>
        </p:nvSpPr>
        <p:spPr>
          <a:xfrm>
            <a:off x="4669200" y="1382760"/>
            <a:ext cx="6098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53D2FF"/>
                </a:solidFill>
                <a:latin typeface="Arial"/>
                <a:ea typeface="DejaVu Sans"/>
              </a:rPr>
              <a:t>1 673</a:t>
            </a:r>
            <a:r>
              <a:rPr lang="ru-RU" sz="600" b="1" strike="noStrike" spc="-1">
                <a:solidFill>
                  <a:srgbClr val="53D2FF"/>
                </a:solidFill>
                <a:latin typeface="Arial"/>
                <a:ea typeface="DejaVu Sans"/>
              </a:rPr>
              <a:t>,4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69" name="Text Box 3"/>
          <p:cNvSpPr/>
          <p:nvPr/>
        </p:nvSpPr>
        <p:spPr>
          <a:xfrm>
            <a:off x="5489280" y="3018240"/>
            <a:ext cx="583200" cy="2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2023</a:t>
            </a:r>
            <a:endParaRPr lang="ru-RU" sz="8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800" b="0" strike="noStrike" spc="-1">
                <a:solidFill>
                  <a:srgbClr val="FFFFFF"/>
                </a:solidFill>
                <a:latin typeface="Arial"/>
                <a:ea typeface="DejaVu Sans"/>
              </a:rPr>
              <a:t>план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70" name="Text Box 3"/>
          <p:cNvSpPr/>
          <p:nvPr/>
        </p:nvSpPr>
        <p:spPr>
          <a:xfrm>
            <a:off x="5536800" y="1393560"/>
            <a:ext cx="5036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961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,0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71" name="Text Box 3"/>
          <p:cNvSpPr/>
          <p:nvPr/>
        </p:nvSpPr>
        <p:spPr>
          <a:xfrm>
            <a:off x="5537520" y="2267640"/>
            <a:ext cx="5036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000000"/>
                </a:solidFill>
                <a:latin typeface="Arial"/>
                <a:ea typeface="DejaVu Sans"/>
              </a:rPr>
              <a:t>1501</a:t>
            </a:r>
            <a:r>
              <a:rPr lang="ru-RU" sz="600" b="1" strike="noStrike" spc="-1">
                <a:solidFill>
                  <a:srgbClr val="000000"/>
                </a:solidFill>
                <a:latin typeface="Arial"/>
                <a:ea typeface="DejaVu Sans"/>
              </a:rPr>
              <a:t>,5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72" name="Text Box 3"/>
          <p:cNvSpPr/>
          <p:nvPr/>
        </p:nvSpPr>
        <p:spPr>
          <a:xfrm>
            <a:off x="5483520" y="938880"/>
            <a:ext cx="609840" cy="236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100" b="1" strike="noStrike" spc="-1">
                <a:solidFill>
                  <a:srgbClr val="53D2FF"/>
                </a:solidFill>
                <a:latin typeface="Arial"/>
                <a:ea typeface="DejaVu Sans"/>
              </a:rPr>
              <a:t>2 462</a:t>
            </a:r>
            <a:r>
              <a:rPr lang="ru-RU" sz="600" b="1" strike="noStrike" spc="-1">
                <a:solidFill>
                  <a:srgbClr val="53D2FF"/>
                </a:solidFill>
                <a:latin typeface="Arial"/>
                <a:ea typeface="DejaVu Sans"/>
              </a:rPr>
              <a:t>,5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273" name="PlaceHolder 1"/>
          <p:cNvSpPr>
            <a:spLocks noGrp="1"/>
          </p:cNvSpPr>
          <p:nvPr>
            <p:ph type="sldNum" idx="14"/>
          </p:nvPr>
        </p:nvSpPr>
        <p:spPr>
          <a:xfrm>
            <a:off x="8729280" y="4944960"/>
            <a:ext cx="451080" cy="2034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100" b="1" strike="noStrike" spc="-1">
                <a:solidFill>
                  <a:srgbClr val="000000"/>
                </a:solidFill>
                <a:latin typeface="Arial Black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A7AD870-2BE3-4869-A8F1-941D9AAD9D10}" type="slidenum">
              <a:rPr lang="ru-RU" sz="1100" b="1" strike="noStrike" spc="-1">
                <a:solidFill>
                  <a:srgbClr val="000000"/>
                </a:solidFill>
                <a:latin typeface="Arial Black"/>
              </a:rPr>
              <a:t>3</a:t>
            </a:fld>
            <a:endParaRPr lang="ru-RU" sz="11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d"/>
      </p:transition>
    </mc:Choice>
    <mc:Fallback xmlns:w="http://schemas.openxmlformats.org/wordprocessingml/2006/main" xmlns:m="http://schemas.openxmlformats.org/officeDocument/2006/math" xmlns="">
      <p:transition spd="slow">
        <p:pull dir="d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Прямоугольник 23"/>
          <p:cNvSpPr/>
          <p:nvPr/>
        </p:nvSpPr>
        <p:spPr>
          <a:xfrm>
            <a:off x="163440" y="1995840"/>
            <a:ext cx="8871480" cy="288828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5" name="TextBox 2"/>
          <p:cNvSpPr/>
          <p:nvPr/>
        </p:nvSpPr>
        <p:spPr>
          <a:xfrm>
            <a:off x="259920" y="83880"/>
            <a:ext cx="8631000" cy="33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Меры поддержки пострадавшего бизнеса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76" name="Прямоугольник 26"/>
          <p:cNvSpPr/>
          <p:nvPr/>
        </p:nvSpPr>
        <p:spPr>
          <a:xfrm>
            <a:off x="339840" y="483480"/>
            <a:ext cx="4877640" cy="4932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7" name="Прямоугольник 29"/>
          <p:cNvSpPr/>
          <p:nvPr/>
        </p:nvSpPr>
        <p:spPr>
          <a:xfrm>
            <a:off x="583920" y="2283840"/>
            <a:ext cx="4346640" cy="1179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Предоставление грантов пострадавшим субъектам предпринимательской деятельности и «самозанятым» гражданам на восстановление или поддержание деятельности </a:t>
            </a: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Распоряжение Правительства Российской Федерации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7 апреля 2023 года № 849-р</a:t>
            </a:r>
            <a:r>
              <a:rPr lang="ru-RU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Белгородской области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20 апреля 2023 года № 220-пп</a:t>
            </a:r>
            <a:r>
              <a:rPr lang="ru-RU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1000" b="0" strike="noStrike" spc="-1">
              <a:latin typeface="Arial"/>
            </a:endParaRPr>
          </a:p>
        </p:txBody>
      </p:sp>
      <p:sp>
        <p:nvSpPr>
          <p:cNvPr id="278" name="Прямоугольник 34"/>
          <p:cNvSpPr/>
          <p:nvPr/>
        </p:nvSpPr>
        <p:spPr>
          <a:xfrm>
            <a:off x="611640" y="3579840"/>
            <a:ext cx="4417560" cy="1346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Предоставление льготных микрозаймов пострадавшим субъектам МСП и «самозанятым» гражданам </a:t>
            </a:r>
            <a:r>
              <a:rPr sz="1100"/>
              <a:t/>
            </a:r>
            <a:br>
              <a:rPr sz="1100"/>
            </a:br>
            <a:r>
              <a:rPr lang="ru-RU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на инвестиционные цели и пополнение оборотных средств </a:t>
            </a: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Распоряжение Правительства Российской Федерации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7 апреля 2023 года № 849-р</a:t>
            </a:r>
            <a:r>
              <a:rPr lang="ru-RU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Белгородской области </a:t>
            </a:r>
            <a:r>
              <a:rPr sz="1000"/>
              <a:t/>
            </a:r>
            <a:br>
              <a:rPr sz="1000"/>
            </a:br>
            <a:r>
              <a:rPr lang="ru-RU" sz="100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15 мая 2017 года № 162-пп</a:t>
            </a:r>
            <a:r>
              <a:rPr lang="ru-RU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1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279" name="object 5"/>
          <p:cNvSpPr/>
          <p:nvPr/>
        </p:nvSpPr>
        <p:spPr>
          <a:xfrm>
            <a:off x="5087520" y="2355840"/>
            <a:ext cx="851040" cy="41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en-US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703</a:t>
            </a:r>
            <a:r>
              <a:rPr lang="ru-RU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,2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80" name="Прямоугольник 38"/>
          <p:cNvSpPr/>
          <p:nvPr/>
        </p:nvSpPr>
        <p:spPr>
          <a:xfrm>
            <a:off x="4860000" y="2211840"/>
            <a:ext cx="12225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1" name="object 6"/>
          <p:cNvSpPr/>
          <p:nvPr/>
        </p:nvSpPr>
        <p:spPr>
          <a:xfrm>
            <a:off x="5023440" y="3370680"/>
            <a:ext cx="851040" cy="41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en-US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101</a:t>
            </a:r>
            <a:r>
              <a:rPr lang="ru-RU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</a:t>
            </a:r>
            <a:r>
              <a:rPr lang="en-US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0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82" name="Прямоугольник 39"/>
          <p:cNvSpPr/>
          <p:nvPr/>
        </p:nvSpPr>
        <p:spPr>
          <a:xfrm>
            <a:off x="4867560" y="3219840"/>
            <a:ext cx="1215360" cy="6904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3" name="Прямоугольник 40"/>
          <p:cNvSpPr/>
          <p:nvPr/>
        </p:nvSpPr>
        <p:spPr>
          <a:xfrm>
            <a:off x="194040" y="2283840"/>
            <a:ext cx="344160" cy="46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600" b="1" strike="noStrike" spc="-1">
                <a:solidFill>
                  <a:srgbClr val="76D5FF"/>
                </a:solidFill>
                <a:latin typeface="Arial Black"/>
                <a:ea typeface="DejaVu Sans"/>
              </a:rPr>
              <a:t>1</a:t>
            </a:r>
            <a:endParaRPr lang="ru-RU" sz="2600" b="0" strike="noStrike" spc="-1">
              <a:latin typeface="Arial"/>
            </a:endParaRPr>
          </a:p>
        </p:txBody>
      </p:sp>
      <p:sp>
        <p:nvSpPr>
          <p:cNvPr id="284" name="Прямоугольник 41"/>
          <p:cNvSpPr/>
          <p:nvPr/>
        </p:nvSpPr>
        <p:spPr>
          <a:xfrm>
            <a:off x="251640" y="3579840"/>
            <a:ext cx="344160" cy="46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600" b="1" strike="noStrike" spc="-1">
                <a:solidFill>
                  <a:srgbClr val="76D5FF"/>
                </a:solidFill>
                <a:latin typeface="Arial Black"/>
                <a:ea typeface="DejaVu Sans"/>
              </a:rPr>
              <a:t>2</a:t>
            </a:r>
            <a:endParaRPr lang="ru-RU" sz="2600" b="0" strike="noStrike" spc="-1">
              <a:latin typeface="Arial"/>
            </a:endParaRPr>
          </a:p>
        </p:txBody>
      </p:sp>
      <p:sp>
        <p:nvSpPr>
          <p:cNvPr id="285" name="Правая фигурная скобка 3"/>
          <p:cNvSpPr/>
          <p:nvPr/>
        </p:nvSpPr>
        <p:spPr>
          <a:xfrm>
            <a:off x="6156000" y="2139840"/>
            <a:ext cx="268200" cy="2662920"/>
          </a:xfrm>
          <a:prstGeom prst="rightBrace">
            <a:avLst>
              <a:gd name="adj1" fmla="val 45995"/>
              <a:gd name="adj2" fmla="val 50000"/>
            </a:avLst>
          </a:prstGeom>
          <a:noFill/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object 7"/>
          <p:cNvSpPr/>
          <p:nvPr/>
        </p:nvSpPr>
        <p:spPr>
          <a:xfrm>
            <a:off x="6372360" y="3291840"/>
            <a:ext cx="791280" cy="48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854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,2 </a:t>
            </a:r>
            <a:endParaRPr lang="ru-RU" sz="12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млн</a:t>
            </a:r>
            <a:endParaRPr lang="ru-RU" sz="9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87" name="PlaceHolder 1"/>
          <p:cNvSpPr>
            <a:spLocks noGrp="1"/>
          </p:cNvSpPr>
          <p:nvPr>
            <p:ph type="sldNum" idx="15"/>
          </p:nvPr>
        </p:nvSpPr>
        <p:spPr>
          <a:xfrm>
            <a:off x="8676360" y="4952880"/>
            <a:ext cx="451800" cy="20412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100" b="1" strike="noStrike" spc="-1">
                <a:solidFill>
                  <a:srgbClr val="FFFFFF"/>
                </a:solidFill>
                <a:latin typeface="Arial Black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AB06894-B2F8-4FED-BF6B-D93805A1A195}" type="slidenum">
              <a:rPr lang="ru-RU" sz="1100" b="1" strike="noStrike" spc="-1">
                <a:solidFill>
                  <a:srgbClr val="FFFFFF"/>
                </a:solidFill>
                <a:latin typeface="Arial Black"/>
              </a:rPr>
              <a:t>4</a:t>
            </a:fld>
            <a:endParaRPr lang="ru-RU" sz="1100" b="0" strike="noStrike" spc="-1">
              <a:latin typeface="Times New Roman"/>
            </a:endParaRPr>
          </a:p>
        </p:txBody>
      </p:sp>
      <p:sp>
        <p:nvSpPr>
          <p:cNvPr id="288" name="Text Box 7"/>
          <p:cNvSpPr/>
          <p:nvPr/>
        </p:nvSpPr>
        <p:spPr>
          <a:xfrm>
            <a:off x="6876360" y="2355840"/>
            <a:ext cx="956160" cy="50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142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гранта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89" name="Прямоугольник 44"/>
          <p:cNvSpPr/>
          <p:nvPr/>
        </p:nvSpPr>
        <p:spPr>
          <a:xfrm>
            <a:off x="6876360" y="2211840"/>
            <a:ext cx="9687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0" name="Прямоугольник 45"/>
          <p:cNvSpPr/>
          <p:nvPr/>
        </p:nvSpPr>
        <p:spPr>
          <a:xfrm>
            <a:off x="4302360" y="1609200"/>
            <a:ext cx="2356560" cy="25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Предусмотрено средств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91" name="Прямоугольник 46"/>
          <p:cNvSpPr/>
          <p:nvPr/>
        </p:nvSpPr>
        <p:spPr>
          <a:xfrm>
            <a:off x="6804360" y="1613160"/>
            <a:ext cx="2230560" cy="25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Предоставлена поддержка 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92" name="Text Box 8"/>
          <p:cNvSpPr/>
          <p:nvPr/>
        </p:nvSpPr>
        <p:spPr>
          <a:xfrm>
            <a:off x="7918920" y="2355840"/>
            <a:ext cx="956160" cy="44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ctr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703</a:t>
            </a:r>
            <a:r>
              <a:rPr lang="ru-RU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,2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93" name="Прямоугольник 52"/>
          <p:cNvSpPr/>
          <p:nvPr/>
        </p:nvSpPr>
        <p:spPr>
          <a:xfrm>
            <a:off x="7922160" y="2211840"/>
            <a:ext cx="9687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Прямоугольник 56"/>
          <p:cNvSpPr/>
          <p:nvPr/>
        </p:nvSpPr>
        <p:spPr>
          <a:xfrm>
            <a:off x="4860000" y="4011840"/>
            <a:ext cx="12225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5" name="object 8"/>
          <p:cNvSpPr/>
          <p:nvPr/>
        </p:nvSpPr>
        <p:spPr>
          <a:xfrm>
            <a:off x="4932000" y="4011840"/>
            <a:ext cx="1078560" cy="63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50</a:t>
            </a:r>
            <a:r>
              <a:rPr lang="ru-RU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,</a:t>
            </a:r>
            <a:r>
              <a:rPr lang="en-US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0</a:t>
            </a: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 средства Фонда поддержки МСП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96" name="Text Box 9"/>
          <p:cNvSpPr/>
          <p:nvPr/>
        </p:nvSpPr>
        <p:spPr>
          <a:xfrm>
            <a:off x="6876360" y="4155840"/>
            <a:ext cx="956160" cy="50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52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субъекта бизнеса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297" name="Прямоугольник 57"/>
          <p:cNvSpPr/>
          <p:nvPr/>
        </p:nvSpPr>
        <p:spPr>
          <a:xfrm>
            <a:off x="6876360" y="4011840"/>
            <a:ext cx="9687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8" name="Прямоугольник 65"/>
          <p:cNvSpPr/>
          <p:nvPr/>
        </p:nvSpPr>
        <p:spPr>
          <a:xfrm>
            <a:off x="7922160" y="4011840"/>
            <a:ext cx="968760" cy="7185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9" name="Text Box 10"/>
          <p:cNvSpPr/>
          <p:nvPr/>
        </p:nvSpPr>
        <p:spPr>
          <a:xfrm>
            <a:off x="7934760" y="4155840"/>
            <a:ext cx="956160" cy="50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151,</a:t>
            </a:r>
            <a:r>
              <a:rPr lang="ru-RU" sz="12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0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300" name="Прямоугольник 68"/>
          <p:cNvSpPr/>
          <p:nvPr/>
        </p:nvSpPr>
        <p:spPr>
          <a:xfrm>
            <a:off x="323640" y="847440"/>
            <a:ext cx="3526920" cy="49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В реестре пострадавших субъектов предпринимательской деятельности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301" name="Text Box 11"/>
          <p:cNvSpPr/>
          <p:nvPr/>
        </p:nvSpPr>
        <p:spPr>
          <a:xfrm>
            <a:off x="4132080" y="771480"/>
            <a:ext cx="2238480" cy="71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436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0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субъектов бизнеса </a:t>
            </a:r>
            <a:endParaRPr lang="ru-RU" sz="10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800" b="1" strike="noStrike" spc="-1">
                <a:solidFill>
                  <a:srgbClr val="D9D9D9"/>
                </a:solidFill>
                <a:latin typeface="Arial"/>
                <a:ea typeface="Montserrat Semi"/>
              </a:rPr>
              <a:t>по состоянию</a:t>
            </a:r>
            <a:r>
              <a:rPr sz="800"/>
              <a:t/>
            </a:r>
            <a:br>
              <a:rPr sz="800"/>
            </a:br>
            <a:r>
              <a:rPr lang="ru-RU" sz="800" b="1" strike="noStrike" spc="-1">
                <a:solidFill>
                  <a:srgbClr val="D9D9D9"/>
                </a:solidFill>
                <a:latin typeface="Arial"/>
                <a:ea typeface="Montserrat Semi"/>
              </a:rPr>
              <a:t>на 12 сентября 2023 года</a:t>
            </a:r>
            <a:endParaRPr lang="ru-RU" sz="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ll dir="d"/>
      </p:transition>
    </mc:Choice>
    <mc:Fallback xmlns:w="http://schemas.openxmlformats.org/wordprocessingml/2006/main" xmlns:m="http://schemas.openxmlformats.org/officeDocument/2006/math" xmlns="">
      <p:transition spd="slow">
        <p:pull dir="d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extBox 1"/>
          <p:cNvSpPr/>
          <p:nvPr/>
        </p:nvSpPr>
        <p:spPr>
          <a:xfrm>
            <a:off x="259920" y="155880"/>
            <a:ext cx="8055000" cy="33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Меры поддержки пострадавшего бизнеса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03" name="Прямоугольник 2"/>
          <p:cNvSpPr/>
          <p:nvPr/>
        </p:nvSpPr>
        <p:spPr>
          <a:xfrm>
            <a:off x="339840" y="576720"/>
            <a:ext cx="4877640" cy="49320"/>
          </a:xfrm>
          <a:prstGeom prst="rect">
            <a:avLst/>
          </a:prstGeom>
          <a:solidFill>
            <a:srgbClr val="76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4" name="Прямоугольник 3"/>
          <p:cNvSpPr/>
          <p:nvPr/>
        </p:nvSpPr>
        <p:spPr>
          <a:xfrm>
            <a:off x="668880" y="3811320"/>
            <a:ext cx="5692680" cy="81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Продление сроков уплаты налогов и страховых взносов </a:t>
            </a:r>
            <a:r>
              <a:rPr sz="1400"/>
              <a:t/>
            </a:r>
            <a:br>
              <a:rPr sz="1400"/>
            </a:b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субъектам бизнеса</a:t>
            </a: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Российской Федерации от 18 февраля 2023 года № 259</a:t>
            </a:r>
            <a:endParaRPr lang="ru-RU" sz="105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Белгородской области от 6 марта 2023 года № 125-пп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305" name="Прямоугольник 5"/>
          <p:cNvSpPr/>
          <p:nvPr/>
        </p:nvSpPr>
        <p:spPr>
          <a:xfrm>
            <a:off x="719640" y="2731320"/>
            <a:ext cx="5506920" cy="81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Продление сроков уплаты по кредитным договорам </a:t>
            </a:r>
            <a:r>
              <a:rPr sz="1400"/>
              <a:t/>
            </a:r>
            <a:br>
              <a:rPr sz="1400"/>
            </a:b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(договорам займа) субъектам бизнеса </a:t>
            </a: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Поручение Президента Российской Федерации</a:t>
            </a:r>
            <a:endParaRPr lang="ru-RU" sz="105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Распоряжение Губернатора Белгородской области от 8 февраля 2023 года № 17-р 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306" name="Text Box 1"/>
          <p:cNvSpPr/>
          <p:nvPr/>
        </p:nvSpPr>
        <p:spPr>
          <a:xfrm>
            <a:off x="6660000" y="2931840"/>
            <a:ext cx="2159280" cy="44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4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9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050" b="1" strike="noStrike" spc="-1">
                <a:solidFill>
                  <a:srgbClr val="FFFFFF"/>
                </a:solidFill>
                <a:latin typeface="Arial"/>
                <a:ea typeface="Montserrat Semi"/>
              </a:rPr>
              <a:t>субъектов бизнеса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307" name="Прямоугольник 6"/>
          <p:cNvSpPr/>
          <p:nvPr/>
        </p:nvSpPr>
        <p:spPr>
          <a:xfrm>
            <a:off x="6755040" y="2787840"/>
            <a:ext cx="2064240" cy="790560"/>
          </a:xfrm>
          <a:prstGeom prst="rect">
            <a:avLst/>
          </a:prstGeom>
          <a:noFill/>
          <a:ln>
            <a:solidFill>
              <a:srgbClr val="53D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8" name="Прямоугольник 7"/>
          <p:cNvSpPr/>
          <p:nvPr/>
        </p:nvSpPr>
        <p:spPr>
          <a:xfrm>
            <a:off x="6755040" y="3954960"/>
            <a:ext cx="2064240" cy="785880"/>
          </a:xfrm>
          <a:prstGeom prst="rect">
            <a:avLst/>
          </a:prstGeom>
          <a:noFill/>
          <a:ln>
            <a:solidFill>
              <a:srgbClr val="53D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9" name="Прямоугольник 9"/>
          <p:cNvSpPr/>
          <p:nvPr/>
        </p:nvSpPr>
        <p:spPr>
          <a:xfrm>
            <a:off x="184320" y="915480"/>
            <a:ext cx="8767800" cy="406764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0" name="Прямоугольник 12"/>
          <p:cNvSpPr/>
          <p:nvPr/>
        </p:nvSpPr>
        <p:spPr>
          <a:xfrm>
            <a:off x="259920" y="1419480"/>
            <a:ext cx="344160" cy="46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600" b="1" strike="noStrike" spc="-1">
                <a:solidFill>
                  <a:srgbClr val="76D5FF"/>
                </a:solidFill>
                <a:latin typeface="Arial Black"/>
                <a:ea typeface="DejaVu Sans"/>
              </a:rPr>
              <a:t>3</a:t>
            </a:r>
            <a:endParaRPr lang="ru-RU" sz="2600" b="0" strike="noStrike" spc="-1">
              <a:latin typeface="Arial"/>
            </a:endParaRPr>
          </a:p>
        </p:txBody>
      </p:sp>
      <p:sp>
        <p:nvSpPr>
          <p:cNvPr id="311" name="Прямоугольник 15"/>
          <p:cNvSpPr/>
          <p:nvPr/>
        </p:nvSpPr>
        <p:spPr>
          <a:xfrm>
            <a:off x="266040" y="4011840"/>
            <a:ext cx="344160" cy="46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600" b="1" strike="noStrike" spc="-1">
                <a:solidFill>
                  <a:srgbClr val="76D5FF"/>
                </a:solidFill>
                <a:latin typeface="Arial Black"/>
                <a:ea typeface="DejaVu Sans"/>
              </a:rPr>
              <a:t>5</a:t>
            </a:r>
            <a:endParaRPr lang="ru-RU" sz="2600" b="0" strike="noStrike" spc="-1">
              <a:latin typeface="Arial"/>
            </a:endParaRPr>
          </a:p>
        </p:txBody>
      </p:sp>
      <p:sp>
        <p:nvSpPr>
          <p:cNvPr id="312" name="PlaceHolder 1"/>
          <p:cNvSpPr>
            <a:spLocks noGrp="1"/>
          </p:cNvSpPr>
          <p:nvPr>
            <p:ph type="sldNum" idx="16"/>
          </p:nvPr>
        </p:nvSpPr>
        <p:spPr>
          <a:xfrm>
            <a:off x="8676360" y="4952880"/>
            <a:ext cx="451800" cy="20412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100" b="1" strike="noStrike" spc="-1">
                <a:solidFill>
                  <a:srgbClr val="FFFFFF"/>
                </a:solidFill>
                <a:latin typeface="Arial Black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F969D69-423D-474B-B462-BB1AACFD7145}" type="slidenum">
              <a:rPr lang="ru-RU" sz="1100" b="1" strike="noStrike" spc="-1">
                <a:solidFill>
                  <a:srgbClr val="FFFFFF"/>
                </a:solidFill>
                <a:latin typeface="Arial Black"/>
              </a:rPr>
              <a:t>5</a:t>
            </a:fld>
            <a:endParaRPr lang="ru-RU" sz="1100" b="0" strike="noStrike" spc="-1">
              <a:latin typeface="Times New Roman"/>
            </a:endParaRPr>
          </a:p>
        </p:txBody>
      </p:sp>
      <p:sp>
        <p:nvSpPr>
          <p:cNvPr id="313" name="Text Box 2"/>
          <p:cNvSpPr/>
          <p:nvPr/>
        </p:nvSpPr>
        <p:spPr>
          <a:xfrm>
            <a:off x="6754320" y="4137120"/>
            <a:ext cx="2064960" cy="44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ctr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0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43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0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субъектов бизнеса</a:t>
            </a:r>
            <a:endParaRPr lang="ru-RU" sz="1000" b="0" strike="noStrike" spc="-1">
              <a:latin typeface="Arial"/>
            </a:endParaRPr>
          </a:p>
        </p:txBody>
      </p:sp>
      <p:sp>
        <p:nvSpPr>
          <p:cNvPr id="314" name="Прямоугольник 16"/>
          <p:cNvSpPr/>
          <p:nvPr/>
        </p:nvSpPr>
        <p:spPr>
          <a:xfrm>
            <a:off x="251640" y="2822400"/>
            <a:ext cx="344160" cy="46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600" b="1" strike="noStrike" spc="-1">
                <a:solidFill>
                  <a:srgbClr val="76D5FF"/>
                </a:solidFill>
                <a:latin typeface="Arial Black"/>
                <a:ea typeface="DejaVu Sans"/>
              </a:rPr>
              <a:t>4</a:t>
            </a:r>
            <a:endParaRPr lang="ru-RU" sz="2600" b="0" strike="noStrike" spc="-1">
              <a:latin typeface="Arial"/>
            </a:endParaRPr>
          </a:p>
        </p:txBody>
      </p:sp>
      <p:sp>
        <p:nvSpPr>
          <p:cNvPr id="315" name="Прямоугольник 17"/>
          <p:cNvSpPr/>
          <p:nvPr/>
        </p:nvSpPr>
        <p:spPr>
          <a:xfrm>
            <a:off x="755640" y="1131480"/>
            <a:ext cx="4461840" cy="150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Предоставление займов РФРП субъектам промышленности </a:t>
            </a: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Российской Федерации </a:t>
            </a:r>
            <a:r>
              <a:rPr sz="1050"/>
              <a:t/>
            </a:r>
            <a:br>
              <a:rPr sz="1050"/>
            </a:b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15 апреля 2014 года № 328</a:t>
            </a:r>
            <a:r>
              <a:rPr lang="ru-RU" sz="14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Распоряжение Правительства Российской Федерации </a:t>
            </a:r>
            <a:endParaRPr lang="ru-RU" sz="105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5 апреля 2023 года № 825-р </a:t>
            </a:r>
            <a:endParaRPr lang="ru-RU" sz="105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Постановление Правительства Белгородской области </a:t>
            </a:r>
            <a:r>
              <a:rPr sz="1050"/>
              <a:t/>
            </a:r>
            <a:br>
              <a:rPr sz="1050"/>
            </a:br>
            <a:r>
              <a:rPr lang="ru-RU" sz="1050" b="0" strike="noStrike" spc="-1">
                <a:solidFill>
                  <a:srgbClr val="76D5FF"/>
                </a:solidFill>
                <a:latin typeface="Arial"/>
                <a:ea typeface="DejaVu Sans"/>
              </a:rPr>
              <a:t>от 26 декабря 2022 года № 774-пп 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316" name="Прямоугольник 19"/>
          <p:cNvSpPr/>
          <p:nvPr/>
        </p:nvSpPr>
        <p:spPr>
          <a:xfrm>
            <a:off x="4391280" y="1910160"/>
            <a:ext cx="1152000" cy="732240"/>
          </a:xfrm>
          <a:prstGeom prst="rect">
            <a:avLst/>
          </a:prstGeom>
          <a:noFill/>
          <a:ln>
            <a:solidFill>
              <a:srgbClr val="53D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7" name="Прямоугольник 20"/>
          <p:cNvSpPr/>
          <p:nvPr/>
        </p:nvSpPr>
        <p:spPr>
          <a:xfrm>
            <a:off x="4391280" y="1059480"/>
            <a:ext cx="1152000" cy="732240"/>
          </a:xfrm>
          <a:prstGeom prst="rect">
            <a:avLst/>
          </a:prstGeom>
          <a:noFill/>
          <a:ln>
            <a:solidFill>
              <a:srgbClr val="53D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8" name="object 1"/>
          <p:cNvSpPr/>
          <p:nvPr/>
        </p:nvSpPr>
        <p:spPr>
          <a:xfrm>
            <a:off x="4547880" y="1129320"/>
            <a:ext cx="851040" cy="63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516,7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 федеральный бюджет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319" name="object 2"/>
          <p:cNvSpPr/>
          <p:nvPr/>
        </p:nvSpPr>
        <p:spPr>
          <a:xfrm>
            <a:off x="4547880" y="1923840"/>
            <a:ext cx="851040" cy="63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18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30 </a:t>
            </a:r>
            <a:endParaRPr lang="ru-RU" sz="18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spcBef>
                <a:spcPts val="349"/>
              </a:spcBef>
              <a:buNone/>
            </a:pPr>
            <a:r>
              <a:rPr lang="ru-RU" sz="900" b="1" strike="noStrike" spc="-1">
                <a:solidFill>
                  <a:srgbClr val="53D2FF"/>
                </a:solidFill>
                <a:latin typeface="Arial"/>
                <a:ea typeface="Montserrat Semi"/>
              </a:rPr>
              <a:t>млн рублей областной бюджет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320" name="Правая фигурная скобка 1"/>
          <p:cNvSpPr/>
          <p:nvPr/>
        </p:nvSpPr>
        <p:spPr>
          <a:xfrm>
            <a:off x="5544720" y="987480"/>
            <a:ext cx="268200" cy="1742400"/>
          </a:xfrm>
          <a:prstGeom prst="rightBrace">
            <a:avLst>
              <a:gd name="adj1" fmla="val 45995"/>
              <a:gd name="adj2" fmla="val 50000"/>
            </a:avLst>
          </a:prstGeom>
          <a:noFill/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1" name="object 3"/>
          <p:cNvSpPr/>
          <p:nvPr/>
        </p:nvSpPr>
        <p:spPr>
          <a:xfrm>
            <a:off x="5760720" y="1635480"/>
            <a:ext cx="718560" cy="50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4280" rIns="0" bIns="0" anchor="t">
            <a:spAutoFit/>
          </a:bodyPr>
          <a:lstStyle/>
          <a:p>
            <a:pPr marL="7200" algn="ctr">
              <a:lnSpc>
                <a:spcPct val="80000"/>
              </a:lnSpc>
              <a:buNone/>
            </a:pPr>
            <a:r>
              <a:rPr lang="ru-RU" sz="20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546</a:t>
            </a:r>
            <a:r>
              <a:rPr lang="ru-RU" sz="12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,7 </a:t>
            </a:r>
            <a:endParaRPr lang="ru-RU" sz="12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млн</a:t>
            </a:r>
            <a:endParaRPr lang="ru-RU" sz="900" b="0" strike="noStrike" spc="-1">
              <a:latin typeface="Arial"/>
            </a:endParaRPr>
          </a:p>
          <a:p>
            <a:pPr marL="7200"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322" name="Нашивка 2"/>
          <p:cNvSpPr/>
          <p:nvPr/>
        </p:nvSpPr>
        <p:spPr>
          <a:xfrm>
            <a:off x="6418440" y="1688040"/>
            <a:ext cx="240840" cy="291240"/>
          </a:xfrm>
          <a:prstGeom prst="chevron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3" name="Text Box 4"/>
          <p:cNvSpPr/>
          <p:nvPr/>
        </p:nvSpPr>
        <p:spPr>
          <a:xfrm>
            <a:off x="6840000" y="1620000"/>
            <a:ext cx="939240" cy="61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t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2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3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05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займа</a:t>
            </a:r>
            <a:endParaRPr lang="ru-RU" sz="105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05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одобрено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324" name="Прямоугольник 4"/>
          <p:cNvSpPr/>
          <p:nvPr/>
        </p:nvSpPr>
        <p:spPr>
          <a:xfrm>
            <a:off x="6840000" y="1260000"/>
            <a:ext cx="951840" cy="107928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5" name="Text Box 5"/>
          <p:cNvSpPr/>
          <p:nvPr/>
        </p:nvSpPr>
        <p:spPr>
          <a:xfrm>
            <a:off x="7864200" y="1440000"/>
            <a:ext cx="939600" cy="89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440" tIns="28440" rIns="28440" bIns="28440" anchor="ctr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0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101,</a:t>
            </a:r>
            <a:r>
              <a:rPr lang="ru-RU" sz="15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0</a:t>
            </a:r>
            <a:endParaRPr lang="ru-RU" sz="1500" b="0" strike="noStrike" spc="-1">
              <a:latin typeface="Arial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900" b="1" strike="noStrike" spc="-1">
                <a:solidFill>
                  <a:srgbClr val="FFFFFF"/>
                </a:solidFill>
                <a:latin typeface="Arial"/>
                <a:ea typeface="Montserrat Semi"/>
              </a:rPr>
              <a:t>млн рублей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326" name="Прямоугольник 11"/>
          <p:cNvSpPr/>
          <p:nvPr/>
        </p:nvSpPr>
        <p:spPr>
          <a:xfrm>
            <a:off x="7867440" y="1260000"/>
            <a:ext cx="951840" cy="1079280"/>
          </a:xfrm>
          <a:prstGeom prst="rect">
            <a:avLst/>
          </a:prstGeom>
          <a:noFill/>
          <a:ln>
            <a:solidFill>
              <a:srgbClr val="76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ll dir="d"/>
      </p:transition>
    </mc:Choice>
    <mc:Fallback xmlns:w="http://schemas.openxmlformats.org/wordprocessingml/2006/main" xmlns:m="http://schemas.openxmlformats.org/officeDocument/2006/math" xmlns="">
      <p:transition spd="slow">
        <p:pull dir="d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8948</TotalTime>
  <Pages>0</Pages>
  <Words>424</Words>
  <Characters>0</Characters>
  <Application>Microsoft Office PowerPoint</Application>
  <DocSecurity>0</DocSecurity>
  <PresentationFormat>Экран (16:9)</PresentationFormat>
  <Lines>0</Lines>
  <Paragraphs>173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5</vt:i4>
      </vt:variant>
    </vt:vector>
  </HeadingPairs>
  <TitlesOfParts>
    <vt:vector size="18" baseType="lpstr">
      <vt:lpstr>Arial</vt:lpstr>
      <vt:lpstr>Arial Black</vt:lpstr>
      <vt:lpstr>Calibri</vt:lpstr>
      <vt:lpstr>DejaVu Sans</vt:lpstr>
      <vt:lpstr>HelveticaNeue light</vt:lpstr>
      <vt:lpstr>Montserrat Semi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CharactersWithSpaces>0</CharactersWithSpaces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Масаева Виктория  Николаевна</dc:creator>
  <cp:keywords/>
  <dc:description/>
  <cp:lastModifiedBy>Рыжкова Дарья Александровна</cp:lastModifiedBy>
  <cp:revision>764</cp:revision>
  <cp:lastPrinted>2023-09-13T14:37:45Z</cp:lastPrinted>
  <dcterms:created xsi:type="dcterms:W3CDTF">2021-07-03T11:41:24Z</dcterms:created>
  <dcterms:modified xsi:type="dcterms:W3CDTF">2023-12-06T14:07:53Z</dcterms:modified>
  <cp:category/>
  <dc:identifier/>
  <cp:contentStatus/>
  <dc:language>ru-RU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(16:9)</vt:lpwstr>
  </property>
  <property fmtid="{D5CDD505-2E9C-101B-9397-08002B2CF9AE}" pid="4" name="Slides">
    <vt:i4>4</vt:i4>
  </property>
</Properties>
</file>