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9" r:id="rId3"/>
    <p:sldId id="276" r:id="rId4"/>
    <p:sldId id="278" r:id="rId5"/>
    <p:sldId id="257" r:id="rId6"/>
    <p:sldId id="279" r:id="rId7"/>
    <p:sldId id="280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08-4EDF-897E-A37F396C40F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08-4EDF-897E-A37F396C40F0}"/>
              </c:ext>
            </c:extLst>
          </c:dPt>
          <c:dLbls>
            <c:dLbl>
              <c:idx val="0"/>
              <c:layout>
                <c:manualLayout>
                  <c:x val="1.3467709495774296E-2"/>
                  <c:y val="0.163841639062673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FBDD6A-9AFF-486A-9B36-F4ADBCF1CF7F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DE779507-1BC5-4775-B99E-AD2DA553699C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08-4EDF-897E-A37F396C40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8644"/>
                        <a:gd name="adj2" fmla="val -93050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12C29A-BDBD-4DB4-94DD-9C5647C8A8F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9583BB04-3B0F-4FB7-A120-1EC21A85790B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08-4EDF-897E-A37F396C40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897"/>
                        <a:gd name="adj2" fmla="val 49443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08-4EDF-897E-A37F396C40F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FA-4FEB-BCED-9CF64398B23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FA-4FEB-BCED-9CF64398B23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FA-4FEB-BCED-9CF64398B23C}"/>
              </c:ext>
            </c:extLst>
          </c:dPt>
          <c:dLbls>
            <c:dLbl>
              <c:idx val="0"/>
              <c:layout>
                <c:manualLayout>
                  <c:x val="3.3140326969411903E-2"/>
                  <c:y val="-7.625239694312006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FBDD6A-9AFF-486A-9B36-F4ADBCF1CF7F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DE779507-1BC5-4775-B99E-AD2DA553699C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4940"/>
                        <a:gd name="adj2" fmla="val 68743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12C29A-BDBD-4DB4-94DD-9C5647C8A8F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9583BB04-3B0F-4FB7-A120-1EC21A85790B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635"/>
                        <a:gd name="adj2" fmla="val -8282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964402888453575E-2"/>
                  <c:y val="-0.10396970764485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FA-4FEB-BCED-9CF64398B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заемные средства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FA-4FEB-BCED-9CF64398B2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08-4EDF-897E-A37F396C40F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08-4EDF-897E-A37F396C40F0}"/>
              </c:ext>
            </c:extLst>
          </c:dPt>
          <c:dLbls>
            <c:dLbl>
              <c:idx val="0"/>
              <c:layout>
                <c:manualLayout>
                  <c:x val="1.3467709495774296E-2"/>
                  <c:y val="0.163841639062673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FBDD6A-9AFF-486A-9B36-F4ADBCF1CF7F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DE779507-1BC5-4775-B99E-AD2DA553699C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08-4EDF-897E-A37F396C40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8644"/>
                        <a:gd name="adj2" fmla="val -93050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12C29A-BDBD-4DB4-94DD-9C5647C8A8F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9583BB04-3B0F-4FB7-A120-1EC21A85790B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08-4EDF-897E-A37F396C40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897"/>
                        <a:gd name="adj2" fmla="val 49443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08-4EDF-897E-A37F396C40F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FA-4FEB-BCED-9CF64398B23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FA-4FEB-BCED-9CF64398B23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FA-4FEB-BCED-9CF64398B23C}"/>
              </c:ext>
            </c:extLst>
          </c:dPt>
          <c:dLbls>
            <c:dLbl>
              <c:idx val="0"/>
              <c:layout>
                <c:manualLayout>
                  <c:x val="4.8970445755845436E-2"/>
                  <c:y val="-2.8808519874314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FBDD6A-9AFF-486A-9B36-F4ADBCF1CF7F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DE779507-1BC5-4775-B99E-AD2DA553699C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8398"/>
                        <a:gd name="adj2" fmla="val 73433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12C29A-BDBD-4DB4-94DD-9C5647C8A8F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9583BB04-3B0F-4FB7-A120-1EC21A85790B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7643"/>
                        <a:gd name="adj2" fmla="val -69924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964402888453575E-2"/>
                  <c:y val="-0.10396970764485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FA-4FEB-BCED-9CF64398B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заемные средства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FA-4FEB-BCED-9CF64398B2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FA-4FEB-BCED-9CF64398B23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FA-4FEB-BCED-9CF64398B23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FA-4FEB-BCED-9CF64398B23C}"/>
              </c:ext>
            </c:extLst>
          </c:dPt>
          <c:dLbls>
            <c:dLbl>
              <c:idx val="0"/>
              <c:layout>
                <c:manualLayout>
                  <c:x val="1.5048762642059373E-2"/>
                  <c:y val="-9.048556006376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FBDD6A-9AFF-486A-9B36-F4ADBCF1CF7F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DE779507-1BC5-4775-B99E-AD2DA553699C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161"/>
                        <a:gd name="adj2" fmla="val 94536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12C29A-BDBD-4DB4-94DD-9C5647C8A8F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</a:t>
                    </a:r>
                    <a:fld id="{9583BB04-3B0F-4FB7-A120-1EC21A85790B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FA-4FEB-BCED-9CF64398B2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307"/>
                        <a:gd name="adj2" fmla="val -7637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2546323575106786E-2"/>
                  <c:y val="-0.10396970764485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FA-4FEB-BCED-9CF64398B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кредитные средства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FA-4FEB-BCED-9CF64398B2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AB04-E33E-4775-A00B-A45461B8423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C78A0-0BCC-4059-8219-648B3C4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6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9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3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77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8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7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4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3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9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9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2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5D56-D1B5-4C2B-B6BA-55A5CFC247A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65C6-A798-4A10-8B8D-A53524E5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225" y="1830172"/>
            <a:ext cx="10772775" cy="1825096"/>
          </a:xfrm>
        </p:spPr>
        <p:txBody>
          <a:bodyPr>
            <a:noAutofit/>
          </a:bodyPr>
          <a:lstStyle/>
          <a:p>
            <a:r>
              <a:rPr lang="ru-RU" sz="4400" dirty="0" smtClean="0"/>
              <a:t>Государственная поддержка ЛПХ, ИП, КФХ и кооперативов, занимающихся производством овощей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225" y="3655268"/>
            <a:ext cx="9353550" cy="2444749"/>
          </a:xfrm>
        </p:spPr>
        <p:txBody>
          <a:bodyPr>
            <a:normAutofit lnSpcReduction="10000"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Соколова Татьяна Николаевна</a:t>
            </a:r>
          </a:p>
          <a:p>
            <a:r>
              <a:rPr lang="ru-RU" sz="2200" dirty="0" smtClean="0"/>
              <a:t>Заместитель </a:t>
            </a:r>
            <a:r>
              <a:rPr lang="ru-RU" sz="2200" dirty="0"/>
              <a:t>начальника департамента устойчивого развития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сельских </a:t>
            </a:r>
            <a:r>
              <a:rPr lang="ru-RU" sz="2200" dirty="0"/>
              <a:t>территорий Министерства сельского хозяйства и продовольствия Белгородской области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3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723430"/>
            <a:ext cx="10932994" cy="12930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субсидии на </a:t>
            </a:r>
            <a:r>
              <a:rPr lang="ru-RU" sz="2400" b="1" dirty="0"/>
              <a:t>возмещение части </a:t>
            </a:r>
            <a:r>
              <a:rPr lang="ru-RU" sz="2400" b="1" dirty="0" smtClean="0"/>
              <a:t>затрат ЛПХ «самозанятым»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17" y="1648649"/>
            <a:ext cx="11797755" cy="2650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Субсидии </a:t>
            </a:r>
            <a:r>
              <a:rPr lang="ru-RU" dirty="0"/>
              <a:t>из областного бюджета на условиях софинансирования расходных обязательств области за счет средств федерального бюджета на возмещение части затрат, направленных </a:t>
            </a:r>
            <a:r>
              <a:rPr lang="ru-RU" dirty="0" smtClean="0"/>
              <a:t>на </a:t>
            </a:r>
            <a:r>
              <a:rPr lang="ru-RU" dirty="0"/>
              <a:t>прирост объема реализованной продукции (овощей открытого </a:t>
            </a:r>
            <a:r>
              <a:rPr lang="ru-RU" dirty="0" smtClean="0"/>
              <a:t>и </a:t>
            </a:r>
            <a:r>
              <a:rPr lang="ru-RU" dirty="0"/>
              <a:t>закрытого грунта, а также картофеля), произведенной гражданами, ведущими личные подсобные хозяйства и применяющими специальный налоговый режим «Налог на профессиональный доход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sz="2000" b="1" dirty="0" smtClean="0"/>
              <a:t>Постановление Правительства Белгородской области №264-пп от 4 мая 2022 года</a:t>
            </a:r>
            <a:endParaRPr lang="ru-RU" sz="20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6117" y="4521505"/>
            <a:ext cx="11797755" cy="215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Возмещению подлежат </a:t>
            </a:r>
            <a:r>
              <a:rPr lang="ru-RU" b="1" dirty="0"/>
              <a:t>до 90 процентов </a:t>
            </a:r>
            <a:r>
              <a:rPr lang="ru-RU" dirty="0"/>
              <a:t>фактически осуществленных ЛПХ расходов по ставкам на 1 тонну реализованной овощной продукции </a:t>
            </a:r>
            <a:br>
              <a:rPr lang="ru-RU" dirty="0"/>
            </a:br>
            <a:r>
              <a:rPr lang="ru-RU" dirty="0"/>
              <a:t>или картофеля. Ставки ежегодно утверждаются правовым актом </a:t>
            </a:r>
            <a:r>
              <a:rPr lang="ru-RU" dirty="0" smtClean="0"/>
              <a:t>Министерства. </a:t>
            </a:r>
          </a:p>
          <a:p>
            <a:pPr marL="0" indent="0">
              <a:buNone/>
            </a:pPr>
            <a:r>
              <a:rPr lang="ru-RU" dirty="0" smtClean="0"/>
              <a:t>Субсидии </a:t>
            </a:r>
            <a:r>
              <a:rPr lang="ru-RU" dirty="0"/>
              <a:t>могут быть выплачены двумя платежами. Первый платеж выплачивается в пределах </a:t>
            </a:r>
            <a:r>
              <a:rPr lang="ru-RU" b="1" dirty="0"/>
              <a:t>50 процентов </a:t>
            </a:r>
            <a:r>
              <a:rPr lang="ru-RU" dirty="0"/>
              <a:t>суммы Субсидий при условии предоставления ЛПХ документов, подтверждающих приобретение (поставку) средств производства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3764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723430"/>
            <a:ext cx="10932994" cy="12930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субсидии на </a:t>
            </a:r>
            <a:r>
              <a:rPr lang="ru-RU" sz="2400" b="1" dirty="0"/>
              <a:t>возмещение части </a:t>
            </a:r>
            <a:r>
              <a:rPr lang="ru-RU" sz="2400" b="1" dirty="0" smtClean="0"/>
              <a:t>затрат ЛПХ «самозанятым»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86208"/>
            <a:ext cx="12192000" cy="5271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Субсидии предоставляются ЛПХ на возмещение части затрат </a:t>
            </a:r>
            <a:br>
              <a:rPr lang="ru-RU" sz="1800" dirty="0"/>
            </a:br>
            <a:r>
              <a:rPr lang="ru-RU" sz="1800" dirty="0"/>
              <a:t>на приобретение </a:t>
            </a:r>
            <a:r>
              <a:rPr lang="ru-RU" sz="1800" b="1" dirty="0"/>
              <a:t>семян, посадочного материала, удобрений, средств химической защиты растений</a:t>
            </a:r>
            <a:r>
              <a:rPr lang="ru-RU" sz="1800" dirty="0"/>
              <a:t>, а также </a:t>
            </a:r>
            <a:r>
              <a:rPr lang="ru-RU" sz="1800" b="1" dirty="0"/>
              <a:t>инвентаря, инструментов (механизированных ручных) и </a:t>
            </a:r>
            <a:r>
              <a:rPr lang="ru-RU" sz="1800" b="1" dirty="0" smtClean="0"/>
              <a:t>оборудования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25.99.29.120 – </a:t>
            </a:r>
            <a:r>
              <a:rPr lang="ru-RU" sz="1800" dirty="0" smtClean="0"/>
              <a:t>лопаты;   28.62.10.130 </a:t>
            </a:r>
            <a:r>
              <a:rPr lang="ru-RU" sz="1800" dirty="0"/>
              <a:t>– мотыги, кирки, тяпки и грабли;</a:t>
            </a:r>
          </a:p>
          <a:p>
            <a:r>
              <a:rPr lang="ru-RU" sz="1800" dirty="0"/>
              <a:t>25.73.10.000 – инструмент ручной, используемый в сельском хозяйстве, садоводстве или лесном хозяйстве</a:t>
            </a:r>
            <a:r>
              <a:rPr lang="ru-RU" sz="1800" dirty="0" smtClean="0"/>
              <a:t>;</a:t>
            </a:r>
            <a:r>
              <a:rPr lang="ru-RU" sz="1800" dirty="0"/>
              <a:t> </a:t>
            </a:r>
            <a:r>
              <a:rPr lang="ru-RU" sz="1800" dirty="0" smtClean="0"/>
              <a:t>  25.99.29.130 </a:t>
            </a:r>
            <a:r>
              <a:rPr lang="ru-RU" sz="1800" dirty="0"/>
              <a:t>– вилы металлические хозяйственные</a:t>
            </a:r>
            <a:r>
              <a:rPr lang="ru-RU" sz="1800" dirty="0" smtClean="0"/>
              <a:t>;</a:t>
            </a:r>
            <a:r>
              <a:rPr lang="ru-RU" sz="1800" dirty="0"/>
              <a:t> </a:t>
            </a:r>
            <a:r>
              <a:rPr lang="ru-RU" sz="1800" dirty="0" smtClean="0"/>
              <a:t> 16.24.13.110 </a:t>
            </a:r>
            <a:r>
              <a:rPr lang="ru-RU" sz="1800" dirty="0"/>
              <a:t>– ящики деревянные; </a:t>
            </a:r>
          </a:p>
          <a:p>
            <a:r>
              <a:rPr lang="ru-RU" sz="1800" dirty="0" smtClean="0"/>
              <a:t>28.30.32 </a:t>
            </a:r>
            <a:r>
              <a:rPr lang="ru-RU" sz="1800" dirty="0"/>
              <a:t>– бороны, скарификаторы, культиваторы, машины для прополки и пропалыватели;</a:t>
            </a:r>
          </a:p>
          <a:p>
            <a:r>
              <a:rPr lang="ru-RU" sz="1800" dirty="0" smtClean="0"/>
              <a:t>28.30.60 </a:t>
            </a:r>
            <a:r>
              <a:rPr lang="ru-RU" sz="1800" dirty="0"/>
              <a:t>– устройства механические для разбрасывания или распыления жидкостей или порошков, используемые в сельском хозяйстве или садоводстве; 28.30.32.130 – культиваторы; </a:t>
            </a:r>
            <a:endParaRPr lang="ru-RU" sz="1800" dirty="0" smtClean="0"/>
          </a:p>
          <a:p>
            <a:r>
              <a:rPr lang="ru-RU" sz="1800" dirty="0"/>
              <a:t>25.21.22 – трубы, трубки, шланги, рукава и фитинги полимерные прочие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dirty="0"/>
              <a:t>25.92.12 –  бочки, барабаны, банки, ящики и аналогичные емкости алюминиевые для любых веществ (кроме газов) вместимостью не более 300 л;</a:t>
            </a:r>
          </a:p>
          <a:p>
            <a:r>
              <a:rPr lang="ru-RU" sz="1800" dirty="0"/>
              <a:t>7.21.13 – ящики и коробки из гофрированной бумаги или гофрированного картона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28.30.32.150 – машины для прополки и пропалыватели; </a:t>
            </a:r>
            <a:r>
              <a:rPr lang="ru-RU" sz="1800" dirty="0" smtClean="0"/>
              <a:t> 28.30.33.117 </a:t>
            </a:r>
            <a:r>
              <a:rPr lang="ru-RU" sz="1800" dirty="0"/>
              <a:t>– сеялки овощные</a:t>
            </a:r>
            <a:r>
              <a:rPr lang="ru-RU" sz="1800" dirty="0" smtClean="0"/>
              <a:t>;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28.30.86.120 </a:t>
            </a:r>
            <a:r>
              <a:rPr lang="ru-RU" sz="1800" dirty="0"/>
              <a:t>– оборудование для садоводства, не включенное в другие группировки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28.30.54.110 – машины для уборки и первичной обработки </a:t>
            </a:r>
            <a:r>
              <a:rPr lang="ru-RU" sz="1800" dirty="0" smtClean="0"/>
              <a:t>картофеля, 28.30.33.120 </a:t>
            </a:r>
            <a:r>
              <a:rPr lang="ru-RU" sz="1800" dirty="0"/>
              <a:t>– сажалки;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959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723430"/>
            <a:ext cx="10932994" cy="12930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субсидии на </a:t>
            </a:r>
            <a:r>
              <a:rPr lang="ru-RU" sz="2400" b="1" dirty="0"/>
              <a:t>возмещение части затрат </a:t>
            </a:r>
            <a:r>
              <a:rPr lang="ru-RU" sz="2400" b="1" dirty="0" smtClean="0"/>
              <a:t>ИП и КФХ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784446"/>
            <a:ext cx="7629098" cy="5073554"/>
          </a:xfrm>
        </p:spPr>
        <p:txBody>
          <a:bodyPr>
            <a:noAutofit/>
          </a:bodyPr>
          <a:lstStyle/>
          <a:p>
            <a:r>
              <a:rPr lang="ru-RU" b="1" dirty="0"/>
              <a:t>на возмещение части затрат на реконструкцию </a:t>
            </a:r>
            <a:br>
              <a:rPr lang="ru-RU" b="1" dirty="0"/>
            </a:br>
            <a:r>
              <a:rPr lang="ru-RU" b="1" dirty="0"/>
              <a:t>и (или) модернизацию теплиц производителям </a:t>
            </a:r>
            <a:br>
              <a:rPr lang="ru-RU" b="1" dirty="0"/>
            </a:br>
            <a:r>
              <a:rPr lang="ru-RU" b="1" dirty="0"/>
              <a:t>овощей закрытого </a:t>
            </a:r>
            <a:r>
              <a:rPr lang="ru-RU" b="1" dirty="0" smtClean="0"/>
              <a:t>грунта</a:t>
            </a:r>
          </a:p>
          <a:p>
            <a:r>
              <a:rPr lang="ru-RU" b="1" dirty="0"/>
              <a:t>на возмещение части затрат на приобретение </a:t>
            </a:r>
            <a:br>
              <a:rPr lang="ru-RU" b="1" dirty="0"/>
            </a:br>
            <a:r>
              <a:rPr lang="ru-RU" b="1" dirty="0"/>
              <a:t>энергоносителей – технологического газа </a:t>
            </a:r>
            <a:br>
              <a:rPr lang="ru-RU" b="1" dirty="0"/>
            </a:br>
            <a:r>
              <a:rPr lang="ru-RU" b="1" dirty="0"/>
              <a:t>и (или) электрической энергии </a:t>
            </a:r>
            <a:br>
              <a:rPr lang="ru-RU" b="1" dirty="0"/>
            </a:br>
            <a:r>
              <a:rPr lang="ru-RU" b="1" dirty="0"/>
              <a:t>производителям овощей закрытого </a:t>
            </a:r>
            <a:r>
              <a:rPr lang="ru-RU" b="1" dirty="0" smtClean="0"/>
              <a:t>грунта</a:t>
            </a:r>
          </a:p>
          <a:p>
            <a:r>
              <a:rPr lang="ru-RU" b="1" dirty="0"/>
              <a:t>на возмещение части затрат на </a:t>
            </a:r>
            <a:r>
              <a:rPr lang="ru-RU" b="1" dirty="0" smtClean="0"/>
              <a:t>развитие мелиорации </a:t>
            </a:r>
            <a:r>
              <a:rPr lang="ru-RU" b="1" dirty="0"/>
              <a:t>земель производителям овощей открытого грунта</a:t>
            </a:r>
            <a:endParaRPr lang="ru-RU" dirty="0"/>
          </a:p>
          <a:p>
            <a:pPr marL="0" indent="0" algn="ctr">
              <a:buNone/>
            </a:pPr>
            <a:r>
              <a:rPr lang="ru-RU" sz="2000" b="1" dirty="0"/>
              <a:t>Постановление Правительства Белгородской области </a:t>
            </a:r>
            <a:r>
              <a:rPr lang="ru-RU" sz="2000" b="1" dirty="0" smtClean="0"/>
              <a:t>№112-пп </a:t>
            </a:r>
            <a:r>
              <a:rPr lang="ru-RU" sz="2000" b="1" dirty="0"/>
              <a:t>от </a:t>
            </a:r>
            <a:r>
              <a:rPr lang="ru-RU" sz="2000" b="1" dirty="0" smtClean="0"/>
              <a:t>28 февраля 2022 года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 smtClean="0"/>
              <a:t>Возмещению </a:t>
            </a:r>
            <a:r>
              <a:rPr lang="ru-RU" dirty="0"/>
              <a:t>подлежит </a:t>
            </a:r>
            <a:r>
              <a:rPr lang="ru-RU" b="1" dirty="0"/>
              <a:t>до 50 процентов </a:t>
            </a:r>
            <a:r>
              <a:rPr lang="ru-RU" dirty="0"/>
              <a:t>фактически осуществленных </a:t>
            </a:r>
            <a:r>
              <a:rPr lang="ru-RU" dirty="0" smtClean="0"/>
              <a:t>расходов </a:t>
            </a: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342496" y="1784447"/>
            <a:ext cx="4849503" cy="2009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не </a:t>
            </a:r>
            <a:r>
              <a:rPr lang="ru-RU" sz="1800" dirty="0" smtClean="0"/>
              <a:t>субсидируется разработка ПСД и </a:t>
            </a:r>
            <a:r>
              <a:rPr lang="ru-RU" sz="1800" dirty="0"/>
              <a:t>проведением инженерных изысканий</a:t>
            </a:r>
            <a:r>
              <a:rPr lang="ru-RU" sz="1800" dirty="0" smtClean="0"/>
              <a:t>,, </a:t>
            </a:r>
            <a:r>
              <a:rPr lang="ru-RU" sz="1800" dirty="0"/>
              <a:t>проведением государственной экспертизы </a:t>
            </a:r>
            <a:r>
              <a:rPr lang="ru-RU" sz="1800" dirty="0" smtClean="0"/>
              <a:t>ПСД и </a:t>
            </a:r>
            <a:r>
              <a:rPr lang="ru-RU" sz="1800" dirty="0"/>
              <a:t>результатов инженерных изысканий и проведением проверки достоверности определения сметной стоимости объектов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42496" y="4134135"/>
            <a:ext cx="4849503" cy="272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не субсидируется приобретение </a:t>
            </a:r>
            <a:r>
              <a:rPr lang="ru-RU" sz="1800" dirty="0"/>
              <a:t>оборудования, машин, механизмов, мелиоративной техники и других основных средств, бывших в употреблении, </a:t>
            </a:r>
            <a:r>
              <a:rPr lang="ru-RU" sz="1800" dirty="0" smtClean="0"/>
              <a:t>а </a:t>
            </a:r>
            <a:r>
              <a:rPr lang="ru-RU" sz="1800" dirty="0"/>
              <a:t>также на приобретение объектов незавершенного строительства, проведение капитального ремонта мелиоративных систем и отдельно расположенных гидротехнических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69020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Грант на семейные фермы (</a:t>
            </a:r>
            <a:r>
              <a:rPr lang="ru-RU" sz="3600" b="1" dirty="0" err="1" smtClean="0"/>
              <a:t>Ип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кфх</a:t>
            </a:r>
            <a:r>
              <a:rPr lang="ru-RU" sz="3600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657" y="1715512"/>
            <a:ext cx="5632056" cy="51424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Постановление Правительства </a:t>
            </a:r>
            <a:r>
              <a:rPr lang="ru-RU" dirty="0"/>
              <a:t>Белгородской </a:t>
            </a:r>
            <a:r>
              <a:rPr lang="ru-RU" dirty="0" smtClean="0"/>
              <a:t>области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24 марта 2014 года № </a:t>
            </a:r>
            <a:r>
              <a:rPr lang="ru-RU" dirty="0" smtClean="0"/>
              <a:t>114-пп </a:t>
            </a:r>
            <a:br>
              <a:rPr lang="ru-RU" dirty="0" smtClean="0"/>
            </a:br>
            <a:r>
              <a:rPr lang="ru-RU" b="1" dirty="0" smtClean="0"/>
              <a:t>до 30 млн рублей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Средства Гранта могут направляться на осуществление следующих расходов: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b="1" dirty="0"/>
              <a:t>разработка проектной документации</a:t>
            </a:r>
            <a:r>
              <a:rPr lang="ru-RU" dirty="0"/>
              <a:t> строительства, реконструкции </a:t>
            </a:r>
            <a:r>
              <a:rPr lang="ru-RU" dirty="0" smtClean="0"/>
              <a:t>или </a:t>
            </a:r>
            <a:r>
              <a:rPr lang="ru-RU" dirty="0"/>
              <a:t>модернизации объектов, предназначенных для производства, хранения                        и переработки сельскохозяйственной продукции;</a:t>
            </a:r>
          </a:p>
          <a:p>
            <a:pPr marL="0" indent="0">
              <a:buNone/>
            </a:pPr>
            <a:r>
              <a:rPr lang="ru-RU" dirty="0"/>
              <a:t>2) приобретение, строительство, реконструкция, капитальный ремонт </a:t>
            </a:r>
            <a:r>
              <a:rPr lang="ru-RU" dirty="0" smtClean="0"/>
              <a:t>или </a:t>
            </a:r>
            <a:r>
              <a:rPr lang="ru-RU" dirty="0"/>
              <a:t>модернизация </a:t>
            </a:r>
            <a:r>
              <a:rPr lang="ru-RU" b="1" dirty="0"/>
              <a:t>объектов, предназначенных для производства, хранения                       и переработки</a:t>
            </a:r>
            <a:r>
              <a:rPr lang="ru-RU" dirty="0"/>
              <a:t> сельскохозяйственной продукции;</a:t>
            </a:r>
          </a:p>
          <a:p>
            <a:pPr marL="0" indent="0">
              <a:buNone/>
            </a:pPr>
            <a:r>
              <a:rPr lang="ru-RU" dirty="0"/>
              <a:t>3) комплектация объектов для производства, хранения и переработки сельскохозяйственной продукции оборудованием (включая его монтаж), </a:t>
            </a:r>
            <a:r>
              <a:rPr lang="ru-RU" b="1" dirty="0"/>
              <a:t>сельскохозяйственной техникой и специализированным транспортом</a:t>
            </a:r>
            <a:r>
              <a:rPr lang="ru-RU" dirty="0"/>
              <a:t>. Перечень указанных оборудования, техники и специализированного транспорта утверждается приказом Министерства;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/>
              <a:t>приобретение автономных источников </a:t>
            </a:r>
            <a:r>
              <a:rPr lang="ru-RU" b="1" dirty="0"/>
              <a:t>электро- и газоснабжения</a:t>
            </a:r>
            <a:r>
              <a:rPr lang="ru-RU" dirty="0"/>
              <a:t>, обустройство автономных источников </a:t>
            </a:r>
            <a:r>
              <a:rPr lang="ru-RU" b="1" dirty="0"/>
              <a:t>водоснабжения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26660243"/>
              </p:ext>
            </p:extLst>
          </p:nvPr>
        </p:nvGraphicFramePr>
        <p:xfrm>
          <a:off x="6086622" y="1410887"/>
          <a:ext cx="5615877" cy="26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3235846"/>
              </p:ext>
            </p:extLst>
          </p:nvPr>
        </p:nvGraphicFramePr>
        <p:xfrm>
          <a:off x="6086622" y="4181153"/>
          <a:ext cx="5615877" cy="26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923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Грант на развитие кооперативов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657" y="1393268"/>
            <a:ext cx="5940965" cy="5514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 smtClean="0"/>
              <a:t>Постановление Правительства </a:t>
            </a:r>
            <a:r>
              <a:rPr lang="ru-RU" sz="1500" dirty="0"/>
              <a:t>Белгородской </a:t>
            </a:r>
            <a:r>
              <a:rPr lang="ru-RU" sz="1500" dirty="0" smtClean="0"/>
              <a:t>области </a:t>
            </a:r>
            <a:br>
              <a:rPr lang="ru-RU" sz="1500" dirty="0" smtClean="0"/>
            </a:br>
            <a:r>
              <a:rPr lang="ru-RU" sz="1500" dirty="0" smtClean="0"/>
              <a:t>от 22 июня 2015 года </a:t>
            </a:r>
            <a:r>
              <a:rPr lang="ru-RU" sz="1500" dirty="0"/>
              <a:t>№ </a:t>
            </a:r>
            <a:r>
              <a:rPr lang="ru-RU" sz="1500" dirty="0" smtClean="0"/>
              <a:t>251-пп </a:t>
            </a:r>
            <a:br>
              <a:rPr lang="ru-RU" sz="1500" dirty="0" smtClean="0"/>
            </a:br>
            <a:r>
              <a:rPr lang="ru-RU" sz="1500" b="1" dirty="0" smtClean="0"/>
              <a:t>до 70 млн рублей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Средства Гранта могут направляться на осуществление следующих расходов:</a:t>
            </a:r>
          </a:p>
          <a:p>
            <a:pPr marL="0" indent="0">
              <a:buNone/>
            </a:pPr>
            <a:r>
              <a:rPr lang="ru-RU" sz="1500" dirty="0"/>
              <a:t>1) приобретение, строительство, капитальный ремонт, реконструкция  </a:t>
            </a:r>
            <a:r>
              <a:rPr lang="ru-RU" sz="1500" dirty="0" smtClean="0"/>
              <a:t>или </a:t>
            </a:r>
            <a:r>
              <a:rPr lang="ru-RU" sz="1500" dirty="0"/>
              <a:t>модернизация </a:t>
            </a:r>
            <a:r>
              <a:rPr lang="ru-RU" sz="1500" b="1" dirty="0"/>
              <a:t>производственных объектов </a:t>
            </a:r>
            <a:r>
              <a:rPr lang="ru-RU" sz="1500" dirty="0"/>
              <a:t>по заготовке, хранению, подработке, переработке, сортировке, убою, первичной переработке, подготовке к реализации и реализации сельскохозяйственной </a:t>
            </a:r>
            <a:r>
              <a:rPr lang="ru-RU" sz="1500" dirty="0" smtClean="0"/>
              <a:t>продукции и </a:t>
            </a:r>
            <a:r>
              <a:rPr lang="ru-RU" sz="1500" dirty="0"/>
              <a:t>продуктов переработки указанных продукции и ресурсов;</a:t>
            </a:r>
          </a:p>
          <a:p>
            <a:pPr marL="0" indent="0">
              <a:buNone/>
            </a:pPr>
            <a:r>
              <a:rPr lang="ru-RU" sz="1500" dirty="0"/>
              <a:t>2) </a:t>
            </a:r>
            <a:r>
              <a:rPr lang="ru-RU" sz="1500" b="1" dirty="0"/>
              <a:t>приобретение и монтаж оборудования и техники </a:t>
            </a:r>
            <a:r>
              <a:rPr lang="ru-RU" sz="1500" dirty="0"/>
              <a:t>для производственных объектов</a:t>
            </a:r>
            <a:r>
              <a:rPr lang="ru-RU" sz="1500" dirty="0" smtClean="0"/>
              <a:t>, </a:t>
            </a:r>
            <a:r>
              <a:rPr lang="ru-RU" sz="1500" dirty="0"/>
              <a:t>а также приобретение оборудования для </a:t>
            </a:r>
            <a:r>
              <a:rPr lang="ru-RU" sz="1500" b="1" dirty="0"/>
              <a:t>лабораторного анализа </a:t>
            </a:r>
            <a:r>
              <a:rPr lang="ru-RU" sz="1500" dirty="0"/>
              <a:t>качества сельскохозяйственной </a:t>
            </a:r>
            <a:r>
              <a:rPr lang="ru-RU" sz="1500" dirty="0" smtClean="0"/>
              <a:t>продукции. Перечень утверждается </a:t>
            </a:r>
            <a:r>
              <a:rPr lang="ru-RU" sz="1500" dirty="0"/>
              <a:t>приказом Министерства;</a:t>
            </a:r>
          </a:p>
          <a:p>
            <a:pPr marL="0" indent="0">
              <a:buNone/>
            </a:pPr>
            <a:r>
              <a:rPr lang="ru-RU" sz="1500" dirty="0"/>
              <a:t>3) приобретение </a:t>
            </a:r>
            <a:r>
              <a:rPr lang="ru-RU" sz="1500" b="1" dirty="0"/>
              <a:t>специализированного транспорта, фургонов, прицепов, полуприцепов, вагонов, контейнеров </a:t>
            </a:r>
            <a:r>
              <a:rPr lang="ru-RU" sz="1500" dirty="0"/>
              <a:t>для </a:t>
            </a:r>
            <a:r>
              <a:rPr lang="ru-RU" sz="1500" dirty="0" smtClean="0"/>
              <a:t>транспортировки </a:t>
            </a:r>
            <a:r>
              <a:rPr lang="ru-RU" sz="1500" dirty="0"/>
              <a:t>и реализации сельскохозяйственной </a:t>
            </a:r>
            <a:r>
              <a:rPr lang="ru-RU" sz="1500" dirty="0" smtClean="0"/>
              <a:t>продукции. Перечень утверждается </a:t>
            </a:r>
            <a:r>
              <a:rPr lang="ru-RU" sz="1500" dirty="0"/>
              <a:t>приказом Министерства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26660243"/>
              </p:ext>
            </p:extLst>
          </p:nvPr>
        </p:nvGraphicFramePr>
        <p:xfrm>
          <a:off x="6086622" y="1410887"/>
          <a:ext cx="5615877" cy="26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92912544"/>
              </p:ext>
            </p:extLst>
          </p:nvPr>
        </p:nvGraphicFramePr>
        <p:xfrm>
          <a:off x="6086622" y="4181153"/>
          <a:ext cx="5615877" cy="26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598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544" y="90085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Грант «АГРОПРОГРЕСС» (СХТП кроме ИП, КФХ и КООПЕРАТИВОВ)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39" y="2185947"/>
            <a:ext cx="5940965" cy="39293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 smtClean="0"/>
              <a:t>Постановление Правительства </a:t>
            </a:r>
            <a:r>
              <a:rPr lang="ru-RU" sz="1500" dirty="0"/>
              <a:t>Белгородской </a:t>
            </a:r>
            <a:r>
              <a:rPr lang="ru-RU" sz="1500" dirty="0" smtClean="0"/>
              <a:t>области </a:t>
            </a:r>
            <a:br>
              <a:rPr lang="ru-RU" sz="1500" dirty="0" smtClean="0"/>
            </a:br>
            <a:r>
              <a:rPr lang="ru-RU" sz="1500" dirty="0" smtClean="0"/>
              <a:t>от 19 апреля 2021 года </a:t>
            </a:r>
            <a:r>
              <a:rPr lang="ru-RU" sz="1500" dirty="0"/>
              <a:t>№ </a:t>
            </a:r>
            <a:r>
              <a:rPr lang="ru-RU" sz="1500" dirty="0" smtClean="0"/>
              <a:t>130-пп </a:t>
            </a:r>
            <a:br>
              <a:rPr lang="ru-RU" sz="1500" dirty="0" smtClean="0"/>
            </a:br>
            <a:r>
              <a:rPr lang="ru-RU" sz="1500" b="1" dirty="0" smtClean="0"/>
              <a:t>до 30 млн рублей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Средства Гранта могут направляться на осуществление следующих расходов:</a:t>
            </a:r>
          </a:p>
          <a:p>
            <a:pPr marL="0" indent="0">
              <a:buNone/>
            </a:pPr>
            <a:r>
              <a:rPr lang="ru-RU" sz="1500" dirty="0" smtClean="0"/>
              <a:t>1) на </a:t>
            </a:r>
            <a:r>
              <a:rPr lang="ru-RU" sz="1500" dirty="0"/>
              <a:t>приобретение, создание и модернизацию объектов, предназначенных для производства, хранения, переработки и реализации сельскохозяйственной продукции, комплектацию указанных объектов техникой, транспортом и оборудованием, </a:t>
            </a:r>
          </a:p>
          <a:p>
            <a:pPr marL="0" indent="0">
              <a:buNone/>
            </a:pPr>
            <a:r>
              <a:rPr lang="ru-RU" sz="1500" dirty="0" smtClean="0"/>
              <a:t>2) на </a:t>
            </a:r>
            <a:r>
              <a:rPr lang="ru-RU" sz="1500" dirty="0"/>
              <a:t>уплату процентов по кредиту, привлеченному на реализацию Проекта, в течение не более чем 18 (восемнадцать) месяцев с даты получения Гранта.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7912017"/>
              </p:ext>
            </p:extLst>
          </p:nvPr>
        </p:nvGraphicFramePr>
        <p:xfrm>
          <a:off x="6195804" y="2812204"/>
          <a:ext cx="5615877" cy="26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05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6008" y="218018"/>
            <a:ext cx="668218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Информация о проведении конкурсных отборов</a:t>
            </a:r>
            <a:endParaRPr lang="ru-RU" sz="3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6510" y="5797341"/>
            <a:ext cx="11474334" cy="13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ru-RU" sz="2400" b="1" dirty="0" smtClean="0">
                <a:cs typeface="Arial" panose="020B0604020202020204" pitchFamily="34" charset="0"/>
              </a:rPr>
              <a:t>Размещается по мере объявления конкурсов на сайте Министерства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www.belapk.ru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27" t="9752" r="20234" b="7091"/>
          <a:stretch/>
        </p:blipFill>
        <p:spPr>
          <a:xfrm>
            <a:off x="228987" y="1644693"/>
            <a:ext cx="5347971" cy="4152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027" t="10040" r="20478" b="17948"/>
          <a:stretch/>
        </p:blipFill>
        <p:spPr>
          <a:xfrm>
            <a:off x="5756416" y="1644694"/>
            <a:ext cx="6201772" cy="41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355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</a:themeOverride>
</file>

<file path=ppt/theme/themeOverride2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</a:themeOverride>
</file>

<file path=ppt/theme/themeOverride3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273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След самолета</vt:lpstr>
      <vt:lpstr>Государственная поддержка ЛПХ, ИП, КФХ и кооперативов, занимающихся производством овощей</vt:lpstr>
      <vt:lpstr>субсидии на возмещение части затрат ЛПХ «самозанятым»</vt:lpstr>
      <vt:lpstr>субсидии на возмещение части затрат ЛПХ «самозанятым»</vt:lpstr>
      <vt:lpstr>субсидии на возмещение части затрат ИП и КФХ</vt:lpstr>
      <vt:lpstr>Грант на семейные фермы (Ип и кфх) </vt:lpstr>
      <vt:lpstr>Грант на развитие кооперативов </vt:lpstr>
      <vt:lpstr>Грант «АГРОПРОГРЕСС» (СХТП кроме ИП, КФХ и КООПЕРАТИВОВ) </vt:lpstr>
      <vt:lpstr>Информация о проведении конкурсных отборов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Petryakova</dc:creator>
  <cp:lastModifiedBy>Соловьева Оксана Викторовна1</cp:lastModifiedBy>
  <cp:revision>41</cp:revision>
  <dcterms:created xsi:type="dcterms:W3CDTF">2022-03-24T06:01:34Z</dcterms:created>
  <dcterms:modified xsi:type="dcterms:W3CDTF">2022-08-24T07:14:32Z</dcterms:modified>
</cp:coreProperties>
</file>